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23" r:id="rId2"/>
  </p:sldMasterIdLst>
  <p:notesMasterIdLst>
    <p:notesMasterId r:id="rId93"/>
  </p:notesMasterIdLst>
  <p:handoutMasterIdLst>
    <p:handoutMasterId r:id="rId94"/>
  </p:handoutMasterIdLst>
  <p:sldIdLst>
    <p:sldId id="256" r:id="rId3"/>
    <p:sldId id="257" r:id="rId4"/>
    <p:sldId id="258" r:id="rId5"/>
    <p:sldId id="260" r:id="rId6"/>
    <p:sldId id="313" r:id="rId7"/>
    <p:sldId id="312" r:id="rId8"/>
    <p:sldId id="261" r:id="rId9"/>
    <p:sldId id="262" r:id="rId10"/>
    <p:sldId id="311" r:id="rId11"/>
    <p:sldId id="263" r:id="rId12"/>
    <p:sldId id="264" r:id="rId13"/>
    <p:sldId id="265" r:id="rId14"/>
    <p:sldId id="266" r:id="rId15"/>
    <p:sldId id="267" r:id="rId16"/>
    <p:sldId id="268" r:id="rId17"/>
    <p:sldId id="269" r:id="rId18"/>
    <p:sldId id="270" r:id="rId19"/>
    <p:sldId id="274" r:id="rId20"/>
    <p:sldId id="275" r:id="rId21"/>
    <p:sldId id="273" r:id="rId22"/>
    <p:sldId id="277" r:id="rId23"/>
    <p:sldId id="276" r:id="rId24"/>
    <p:sldId id="279" r:id="rId25"/>
    <p:sldId id="278" r:id="rId26"/>
    <p:sldId id="282" r:id="rId27"/>
    <p:sldId id="281" r:id="rId28"/>
    <p:sldId id="284" r:id="rId29"/>
    <p:sldId id="323" r:id="rId30"/>
    <p:sldId id="331" r:id="rId31"/>
    <p:sldId id="283" r:id="rId32"/>
    <p:sldId id="286" r:id="rId33"/>
    <p:sldId id="287" r:id="rId34"/>
    <p:sldId id="314" r:id="rId35"/>
    <p:sldId id="289" r:id="rId36"/>
    <p:sldId id="290" r:id="rId37"/>
    <p:sldId id="291" r:id="rId38"/>
    <p:sldId id="288" r:id="rId39"/>
    <p:sldId id="318" r:id="rId40"/>
    <p:sldId id="319" r:id="rId41"/>
    <p:sldId id="325" r:id="rId42"/>
    <p:sldId id="321" r:id="rId43"/>
    <p:sldId id="322" r:id="rId44"/>
    <p:sldId id="324" r:id="rId45"/>
    <p:sldId id="326" r:id="rId46"/>
    <p:sldId id="317" r:id="rId47"/>
    <p:sldId id="329" r:id="rId48"/>
    <p:sldId id="328" r:id="rId49"/>
    <p:sldId id="330" r:id="rId50"/>
    <p:sldId id="316" r:id="rId51"/>
    <p:sldId id="332" r:id="rId52"/>
    <p:sldId id="334" r:id="rId53"/>
    <p:sldId id="335" r:id="rId54"/>
    <p:sldId id="271" r:id="rId55"/>
    <p:sldId id="294" r:id="rId56"/>
    <p:sldId id="295" r:id="rId57"/>
    <p:sldId id="296" r:id="rId58"/>
    <p:sldId id="297" r:id="rId59"/>
    <p:sldId id="272" r:id="rId60"/>
    <p:sldId id="339" r:id="rId61"/>
    <p:sldId id="340" r:id="rId62"/>
    <p:sldId id="341" r:id="rId63"/>
    <p:sldId id="343" r:id="rId64"/>
    <p:sldId id="342" r:id="rId65"/>
    <p:sldId id="337" r:id="rId66"/>
    <p:sldId id="344" r:id="rId67"/>
    <p:sldId id="301" r:id="rId68"/>
    <p:sldId id="345" r:id="rId69"/>
    <p:sldId id="347" r:id="rId70"/>
    <p:sldId id="348" r:id="rId71"/>
    <p:sldId id="349" r:id="rId72"/>
    <p:sldId id="350" r:id="rId73"/>
    <p:sldId id="352" r:id="rId74"/>
    <p:sldId id="355" r:id="rId75"/>
    <p:sldId id="356" r:id="rId76"/>
    <p:sldId id="353" r:id="rId77"/>
    <p:sldId id="357" r:id="rId78"/>
    <p:sldId id="359" r:id="rId79"/>
    <p:sldId id="368" r:id="rId80"/>
    <p:sldId id="360" r:id="rId81"/>
    <p:sldId id="362" r:id="rId82"/>
    <p:sldId id="363" r:id="rId83"/>
    <p:sldId id="364" r:id="rId84"/>
    <p:sldId id="365" r:id="rId85"/>
    <p:sldId id="361" r:id="rId86"/>
    <p:sldId id="367" r:id="rId87"/>
    <p:sldId id="369" r:id="rId88"/>
    <p:sldId id="370" r:id="rId89"/>
    <p:sldId id="371" r:id="rId90"/>
    <p:sldId id="366" r:id="rId91"/>
    <p:sldId id="310" r:id="rId92"/>
  </p:sldIdLst>
  <p:sldSz cx="13439775" cy="7559675"/>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rique Royo" initials="ER" lastIdx="1" clrIdx="0">
    <p:extLst>
      <p:ext uri="{19B8F6BF-5375-455C-9EA6-DF929625EA0E}">
        <p15:presenceInfo xmlns:p15="http://schemas.microsoft.com/office/powerpoint/2012/main" userId="6995da72f917fd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4D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4660"/>
  </p:normalViewPr>
  <p:slideViewPr>
    <p:cSldViewPr snapToGrid="0">
      <p:cViewPr varScale="1">
        <p:scale>
          <a:sx n="41" d="100"/>
          <a:sy n="41" d="100"/>
        </p:scale>
        <p:origin x="72"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82314F3-F207-4A82-850A-DD27A8DA1F6F}"/>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1">
              <a:lnSpc>
                <a:spcPct val="100000"/>
              </a:lnSpc>
              <a:spcBef>
                <a:spcPts val="0"/>
              </a:spcBef>
              <a:spcAft>
                <a:spcPts val="0"/>
              </a:spcAft>
              <a:buNone/>
              <a:tabLst/>
              <a:defRPr sz="1400"/>
            </a:pPr>
            <a:endParaRPr lang="es-ES" sz="1400" b="0" i="0" u="none" strike="noStrike" kern="1200" cap="none">
              <a:ln>
                <a:noFill/>
              </a:ln>
              <a:latin typeface="Source Sans Pro" pitchFamily="34"/>
              <a:ea typeface="源ノ角ゴシック Normal" pitchFamily="2"/>
              <a:cs typeface="FreeSans" pitchFamily="2"/>
            </a:endParaRPr>
          </a:p>
        </p:txBody>
      </p:sp>
      <p:sp>
        <p:nvSpPr>
          <p:cNvPr id="3" name="Marcador de fecha 2">
            <a:extLst>
              <a:ext uri="{FF2B5EF4-FFF2-40B4-BE49-F238E27FC236}">
                <a16:creationId xmlns:a16="http://schemas.microsoft.com/office/drawing/2014/main" id="{34B4E134-15C7-4B89-B4DE-DB241DC616A7}"/>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1">
              <a:lnSpc>
                <a:spcPct val="100000"/>
              </a:lnSpc>
              <a:spcBef>
                <a:spcPts val="0"/>
              </a:spcBef>
              <a:spcAft>
                <a:spcPts val="0"/>
              </a:spcAft>
              <a:buNone/>
              <a:tabLst/>
              <a:defRPr sz="1400"/>
            </a:pPr>
            <a:endParaRPr lang="es-ES" sz="1400" b="0" i="0" u="none" strike="noStrike" kern="1200" cap="none">
              <a:ln>
                <a:noFill/>
              </a:ln>
              <a:latin typeface="Source Sans Pro" pitchFamily="34"/>
              <a:ea typeface="源ノ角ゴシック Normal" pitchFamily="2"/>
              <a:cs typeface="FreeSans" pitchFamily="2"/>
            </a:endParaRPr>
          </a:p>
        </p:txBody>
      </p:sp>
      <p:sp>
        <p:nvSpPr>
          <p:cNvPr id="4" name="Marcador de pie de página 3">
            <a:extLst>
              <a:ext uri="{FF2B5EF4-FFF2-40B4-BE49-F238E27FC236}">
                <a16:creationId xmlns:a16="http://schemas.microsoft.com/office/drawing/2014/main" id="{38BD8F30-0675-4CCB-8225-26A72AE747FA}"/>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1">
              <a:lnSpc>
                <a:spcPct val="100000"/>
              </a:lnSpc>
              <a:spcBef>
                <a:spcPts val="0"/>
              </a:spcBef>
              <a:spcAft>
                <a:spcPts val="0"/>
              </a:spcAft>
              <a:buNone/>
              <a:tabLst/>
              <a:defRPr sz="1400"/>
            </a:pPr>
            <a:endParaRPr lang="es-ES" sz="1400" b="0" i="0" u="none" strike="noStrike" kern="1200" cap="none">
              <a:ln>
                <a:noFill/>
              </a:ln>
              <a:latin typeface="Source Sans Pro" pitchFamily="34"/>
              <a:ea typeface="源ノ角ゴシック Normal" pitchFamily="2"/>
              <a:cs typeface="FreeSans" pitchFamily="2"/>
            </a:endParaRPr>
          </a:p>
        </p:txBody>
      </p:sp>
      <p:sp>
        <p:nvSpPr>
          <p:cNvPr id="5" name="Marcador de número de diapositiva 4">
            <a:extLst>
              <a:ext uri="{FF2B5EF4-FFF2-40B4-BE49-F238E27FC236}">
                <a16:creationId xmlns:a16="http://schemas.microsoft.com/office/drawing/2014/main" id="{657DE061-6925-4D81-85E7-16E47FD4FCA7}"/>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1">
              <a:lnSpc>
                <a:spcPct val="100000"/>
              </a:lnSpc>
              <a:spcBef>
                <a:spcPts val="0"/>
              </a:spcBef>
              <a:spcAft>
                <a:spcPts val="0"/>
              </a:spcAft>
              <a:buNone/>
              <a:tabLst/>
              <a:defRPr sz="1400"/>
            </a:pPr>
            <a:fld id="{9A8F3BAB-952B-4A5A-8DEA-5FB22A0D8FB8}" type="slidenum">
              <a:t>‹Nº›</a:t>
            </a:fld>
            <a:endParaRPr lang="es-ES" sz="1400" b="0" i="0" u="none" strike="noStrike" kern="1200" cap="none">
              <a:ln>
                <a:noFill/>
              </a:ln>
              <a:latin typeface="Source Sans Pro" pitchFamily="34"/>
              <a:ea typeface="源ノ角ゴシック Normal" pitchFamily="2"/>
              <a:cs typeface="FreeSans" pitchFamily="2"/>
            </a:endParaRPr>
          </a:p>
        </p:txBody>
      </p:sp>
    </p:spTree>
    <p:extLst>
      <p:ext uri="{BB962C8B-B14F-4D97-AF65-F5344CB8AC3E}">
        <p14:creationId xmlns:p14="http://schemas.microsoft.com/office/powerpoint/2010/main" val="3465264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68AFE6-0C79-4CC2-A937-5A6DCF0B0B6B}"/>
              </a:ext>
            </a:extLst>
          </p:cNvPr>
          <p:cNvSpPr>
            <a:spLocks noGrp="1" noRot="1" noChangeAspect="1"/>
          </p:cNvSpPr>
          <p:nvPr>
            <p:ph type="sldImg" idx="2"/>
          </p:nvPr>
        </p:nvSpPr>
        <p:spPr>
          <a:xfrm>
            <a:off x="215900" y="812800"/>
            <a:ext cx="7126288" cy="4008438"/>
          </a:xfrm>
          <a:prstGeom prst="rect">
            <a:avLst/>
          </a:prstGeom>
          <a:noFill/>
          <a:ln>
            <a:noFill/>
            <a:prstDash val="solid"/>
          </a:ln>
        </p:spPr>
      </p:sp>
      <p:sp>
        <p:nvSpPr>
          <p:cNvPr id="3" name="Marcador de notas 2">
            <a:extLst>
              <a:ext uri="{FF2B5EF4-FFF2-40B4-BE49-F238E27FC236}">
                <a16:creationId xmlns:a16="http://schemas.microsoft.com/office/drawing/2014/main" id="{42A182D5-A209-4B64-8AE4-94C06A5A58C9}"/>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s-ES"/>
          </a:p>
        </p:txBody>
      </p:sp>
      <p:sp>
        <p:nvSpPr>
          <p:cNvPr id="4" name="Marcador de encabezado 3">
            <a:extLst>
              <a:ext uri="{FF2B5EF4-FFF2-40B4-BE49-F238E27FC236}">
                <a16:creationId xmlns:a16="http://schemas.microsoft.com/office/drawing/2014/main" id="{84691C44-7E10-4495-BBC8-D3A9A7260ABA}"/>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s-ES" sz="1400" b="1" kern="1200">
                <a:solidFill>
                  <a:srgbClr val="FFFFFF"/>
                </a:solidFill>
                <a:latin typeface="Source Sans Pro Black" pitchFamily="34"/>
                <a:ea typeface="源ノ角ゴシック Heavy" pitchFamily="2"/>
                <a:cs typeface="IPA Pゴシック" pitchFamily="2"/>
              </a:defRPr>
            </a:lvl1pPr>
          </a:lstStyle>
          <a:p>
            <a:pPr lvl="0"/>
            <a:endParaRPr lang="es-ES"/>
          </a:p>
        </p:txBody>
      </p:sp>
      <p:sp>
        <p:nvSpPr>
          <p:cNvPr id="5" name="Marcador de fecha 4">
            <a:extLst>
              <a:ext uri="{FF2B5EF4-FFF2-40B4-BE49-F238E27FC236}">
                <a16:creationId xmlns:a16="http://schemas.microsoft.com/office/drawing/2014/main" id="{702BD775-2F65-43FA-8896-F500C8A03235}"/>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s-ES" sz="1400" b="1" kern="1200">
                <a:solidFill>
                  <a:srgbClr val="FFFFFF"/>
                </a:solidFill>
                <a:latin typeface="Source Sans Pro Black" pitchFamily="34"/>
                <a:ea typeface="源ノ角ゴシック Heavy" pitchFamily="2"/>
                <a:cs typeface="IPA Pゴシック" pitchFamily="2"/>
              </a:defRPr>
            </a:lvl1pPr>
          </a:lstStyle>
          <a:p>
            <a:pPr lvl="0"/>
            <a:endParaRPr lang="es-ES"/>
          </a:p>
        </p:txBody>
      </p:sp>
      <p:sp>
        <p:nvSpPr>
          <p:cNvPr id="6" name="Marcador de pie de página 5">
            <a:extLst>
              <a:ext uri="{FF2B5EF4-FFF2-40B4-BE49-F238E27FC236}">
                <a16:creationId xmlns:a16="http://schemas.microsoft.com/office/drawing/2014/main" id="{765C6747-E4EF-484F-8A7D-D43ACB38D194}"/>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s-ES" sz="1400" b="1" kern="1200">
                <a:solidFill>
                  <a:srgbClr val="FFFFFF"/>
                </a:solidFill>
                <a:latin typeface="Source Sans Pro Black" pitchFamily="34"/>
                <a:ea typeface="源ノ角ゴシック Heavy" pitchFamily="2"/>
                <a:cs typeface="IPA Pゴシック" pitchFamily="2"/>
              </a:defRPr>
            </a:lvl1pPr>
          </a:lstStyle>
          <a:p>
            <a:pPr lvl="0"/>
            <a:endParaRPr lang="es-ES"/>
          </a:p>
        </p:txBody>
      </p:sp>
      <p:sp>
        <p:nvSpPr>
          <p:cNvPr id="7" name="Marcador de número de diapositiva 6">
            <a:extLst>
              <a:ext uri="{FF2B5EF4-FFF2-40B4-BE49-F238E27FC236}">
                <a16:creationId xmlns:a16="http://schemas.microsoft.com/office/drawing/2014/main" id="{FC9FA3B3-11B7-438A-830A-FA066436D58B}"/>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s-ES" sz="1400" b="1" kern="1200">
                <a:solidFill>
                  <a:srgbClr val="FFFFFF"/>
                </a:solidFill>
                <a:latin typeface="Source Sans Pro Black" pitchFamily="34"/>
                <a:ea typeface="源ノ角ゴシック Heavy" pitchFamily="2"/>
                <a:cs typeface="IPA Pゴシック" pitchFamily="2"/>
              </a:defRPr>
            </a:lvl1pPr>
          </a:lstStyle>
          <a:p>
            <a:pPr lvl="0"/>
            <a:fld id="{4D570BCE-7DAF-43CE-8A54-3A27F4AF0F7D}" type="slidenum">
              <a:t>‹Nº›</a:t>
            </a:fld>
            <a:endParaRPr lang="es-ES"/>
          </a:p>
        </p:txBody>
      </p:sp>
    </p:spTree>
    <p:extLst>
      <p:ext uri="{BB962C8B-B14F-4D97-AF65-F5344CB8AC3E}">
        <p14:creationId xmlns:p14="http://schemas.microsoft.com/office/powerpoint/2010/main" val="3355162402"/>
      </p:ext>
    </p:extLst>
  </p:cSld>
  <p:clrMap bg1="lt1" tx1="dk1" bg2="lt2" tx2="dk2" accent1="accent1" accent2="accent2" accent3="accent3" accent4="accent4" accent5="accent5" accent6="accent6" hlink="hlink" folHlink="folHlink"/>
  <p:notesStyle>
    <a:lvl1pPr marL="216000" marR="0" indent="-216000" rtl="0" hangingPunct="0">
      <a:tabLst/>
      <a:defRPr lang="es-ES" sz="2000" b="0" i="0" u="none" strike="noStrike" kern="1200" cap="none">
        <a:ln>
          <a:noFill/>
        </a:ln>
        <a:latin typeface="Source Sans Pro" pitchFamily="34"/>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53B1BCAB-B442-4301-AF76-5C4B8EF19453}"/>
              </a:ext>
            </a:extLst>
          </p:cNvPr>
          <p:cNvSpPr txBox="1">
            <a:spLocks noGrp="1"/>
          </p:cNvSpPr>
          <p:nvPr>
            <p:ph type="sldNum" sz="quarter" idx="5"/>
          </p:nvPr>
        </p:nvSpPr>
        <p:spPr>
          <a:ln/>
        </p:spPr>
        <p:txBody>
          <a:bodyPr lIns="0" tIns="0" rIns="0" bIns="0" anchor="b" anchorCtr="0">
            <a:noAutofit/>
          </a:bodyPr>
          <a:lstStyle/>
          <a:p>
            <a:pPr lvl="0"/>
            <a:fld id="{CA75D671-CFE9-483B-ABAE-1461AE26BB36}" type="slidenum">
              <a:t>1</a:t>
            </a:fld>
            <a:endParaRPr lang="es-ES" dirty="0"/>
          </a:p>
        </p:txBody>
      </p:sp>
      <p:sp>
        <p:nvSpPr>
          <p:cNvPr id="2" name="Marcador de imagen de diapositiva 1">
            <a:extLst>
              <a:ext uri="{FF2B5EF4-FFF2-40B4-BE49-F238E27FC236}">
                <a16:creationId xmlns:a16="http://schemas.microsoft.com/office/drawing/2014/main" id="{410BF203-FD87-4C03-9FA2-05A0EE15AA80}"/>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FA213367-C985-42C9-82B7-1C28A10BF753}"/>
              </a:ext>
            </a:extLst>
          </p:cNvPr>
          <p:cNvSpPr txBox="1">
            <a:spLocks noGrp="1"/>
          </p:cNvSpPr>
          <p:nvPr>
            <p:ph type="body" sz="quarter" idx="1"/>
          </p:nvPr>
        </p:nvSpPr>
        <p:spPr/>
        <p:txBody>
          <a:bodyPr/>
          <a:lstStyle/>
          <a:p>
            <a:endParaRPr lang="es-ES" sz="281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69643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71911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09695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64647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3898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66501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41180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854091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2464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19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59448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B79BBB73-16AB-458D-AC30-F4ACB6BA427F}"/>
              </a:ext>
            </a:extLst>
          </p:cNvPr>
          <p:cNvSpPr txBox="1">
            <a:spLocks noGrp="1"/>
          </p:cNvSpPr>
          <p:nvPr>
            <p:ph type="sldNum" sz="quarter" idx="5"/>
          </p:nvPr>
        </p:nvSpPr>
        <p:spPr>
          <a:ln/>
        </p:spPr>
        <p:txBody>
          <a:bodyPr lIns="0" tIns="0" rIns="0" bIns="0" anchor="b" anchorCtr="0">
            <a:noAutofit/>
          </a:bodyPr>
          <a:lstStyle/>
          <a:p>
            <a:pPr lvl="0"/>
            <a:fld id="{F5510A2C-7E36-4131-BE60-FCD8882BE029}" type="slidenum">
              <a:t>2</a:t>
            </a:fld>
            <a:endParaRPr lang="es-ES" dirty="0"/>
          </a:p>
        </p:txBody>
      </p:sp>
      <p:sp>
        <p:nvSpPr>
          <p:cNvPr id="2" name="Marcador de imagen de diapositiva 1">
            <a:extLst>
              <a:ext uri="{FF2B5EF4-FFF2-40B4-BE49-F238E27FC236}">
                <a16:creationId xmlns:a16="http://schemas.microsoft.com/office/drawing/2014/main" id="{01F5585B-AC0E-4CC2-9FF2-C32DFAF6BA4D}"/>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AEB6E7-C7C5-493F-8133-7CD3A7ADCD4F}"/>
              </a:ext>
            </a:extLst>
          </p:cNvPr>
          <p:cNvSpPr txBox="1">
            <a:spLocks noGrp="1"/>
          </p:cNvSpPr>
          <p:nvPr>
            <p:ph type="body" sz="quarter" idx="1"/>
          </p:nvPr>
        </p:nvSpPr>
        <p:spPr/>
        <p:txBody>
          <a:bodyPr>
            <a:spAutoFit/>
          </a:bodyPr>
          <a:lstStyle/>
          <a:p>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49072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52276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577801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7562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913915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91707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915993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52622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793776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29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36418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476667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590769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298402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0834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476851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74811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71047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70639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738772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39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9754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7985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399847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735579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395784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57858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812021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110868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936973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15509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584859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49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66336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835104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242750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312200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74627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3031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174354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428327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127604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988466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370365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59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2751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507632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386737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265353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108786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489772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20827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361603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09047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974616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073940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69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07562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375737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8845821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271824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6982191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0757946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6706237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3045487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4595405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992354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4709143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79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6983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68505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6329656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81</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492107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82</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30644839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83</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9431939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84</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717062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85</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3727673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86</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7747472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87</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4701188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88</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155646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89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0171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9</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1151617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1E597B8-B213-4B17-A813-949D972D73B5}"/>
              </a:ext>
            </a:extLst>
          </p:cNvPr>
          <p:cNvSpPr txBox="1">
            <a:spLocks noGrp="1"/>
          </p:cNvSpPr>
          <p:nvPr>
            <p:ph type="sldNum" sz="quarter" idx="5"/>
          </p:nvPr>
        </p:nvSpPr>
        <p:spPr>
          <a:ln/>
        </p:spPr>
        <p:txBody>
          <a:bodyPr lIns="0" tIns="0" rIns="0" bIns="0" anchor="b" anchorCtr="0">
            <a:noAutofit/>
          </a:bodyPr>
          <a:lstStyle/>
          <a:p>
            <a:pPr lvl="0"/>
            <a:fld id="{700CA9A3-A7E2-4280-BECF-7E1A612E5C68}" type="slidenum">
              <a:t>90</a:t>
            </a:fld>
            <a:endParaRPr lang="es-ES"/>
          </a:p>
        </p:txBody>
      </p:sp>
      <p:sp>
        <p:nvSpPr>
          <p:cNvPr id="2" name="Marcador de imagen de diapositiva 1">
            <a:extLst>
              <a:ext uri="{FF2B5EF4-FFF2-40B4-BE49-F238E27FC236}">
                <a16:creationId xmlns:a16="http://schemas.microsoft.com/office/drawing/2014/main" id="{E49F4487-272C-4EF3-A6C2-EDBC875E6BB8}"/>
              </a:ext>
            </a:extLst>
          </p:cNvPr>
          <p:cNvSpPr>
            <a:spLocks noGrp="1" noRot="1" noChangeAspect="1" noResize="1"/>
          </p:cNvSpPr>
          <p:nvPr>
            <p:ph type="sldImg"/>
          </p:nvPr>
        </p:nvSpPr>
        <p:spPr>
          <a:xfrm>
            <a:off x="215900" y="812800"/>
            <a:ext cx="7126288"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38EDD1CF-8F63-4D84-975B-7C0AED424752}"/>
              </a:ext>
            </a:extLst>
          </p:cNvPr>
          <p:cNvSpPr txBox="1">
            <a:spLocks noGrp="1"/>
          </p:cNvSpPr>
          <p:nvPr>
            <p:ph type="body" sz="quarter" idx="1"/>
          </p:nvPr>
        </p:nvSpPr>
        <p:spPr/>
        <p:txBody>
          <a:bodyPr>
            <a:spAutoFit/>
          </a:bodyPr>
          <a:lstStyle/>
          <a:p>
            <a:endParaRPr lang="es-ES"/>
          </a:p>
        </p:txBody>
      </p:sp>
    </p:spTree>
    <p:extLst>
      <p:ext uri="{BB962C8B-B14F-4D97-AF65-F5344CB8AC3E}">
        <p14:creationId xmlns:p14="http://schemas.microsoft.com/office/powerpoint/2010/main" val="202821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9333"/>
            <a:ext cx="13439775" cy="7569008"/>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661306" y="2650553"/>
            <a:ext cx="8561833" cy="1814743"/>
          </a:xfrm>
        </p:spPr>
        <p:txBody>
          <a:bodyPr anchor="b">
            <a:noAutofit/>
          </a:bodyPr>
          <a:lstStyle>
            <a:lvl1pPr algn="r">
              <a:defRPr sz="5952">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661306" y="4465294"/>
            <a:ext cx="8561833" cy="1209128"/>
          </a:xfrm>
        </p:spPr>
        <p:txBody>
          <a:bodyPr anchor="t"/>
          <a:lstStyle>
            <a:lvl1pPr marL="0" indent="0" algn="r">
              <a:buNone/>
              <a:defRPr>
                <a:solidFill>
                  <a:schemeClr val="tx1">
                    <a:lumMod val="50000"/>
                    <a:lumOff val="50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9BBAF084-02BA-4DB1-826B-D973CD0201FE}" type="slidenum">
              <a:rPr lang="es-ES" smtClean="0"/>
              <a:t>‹Nº›</a:t>
            </a:fld>
            <a:endParaRPr lang="es-ES"/>
          </a:p>
        </p:txBody>
      </p:sp>
    </p:spTree>
    <p:extLst>
      <p:ext uri="{BB962C8B-B14F-4D97-AF65-F5344CB8AC3E}">
        <p14:creationId xmlns:p14="http://schemas.microsoft.com/office/powerpoint/2010/main" val="242465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46656" y="671971"/>
            <a:ext cx="9476483" cy="3751839"/>
          </a:xfrm>
        </p:spPr>
        <p:txBody>
          <a:bodyPr anchor="ctr">
            <a:normAutofit/>
          </a:bodyPr>
          <a:lstStyle>
            <a:lvl1pPr algn="l">
              <a:defRPr sz="485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27788"/>
            <a:ext cx="9476483" cy="1731695"/>
          </a:xfrm>
        </p:spPr>
        <p:txBody>
          <a:bodyPr anchor="ctr">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91E30A6-0DCF-404A-AB2A-8D6F48D219F5}" type="slidenum">
              <a:rPr lang="es-ES" smtClean="0"/>
              <a:t>‹Nº›</a:t>
            </a:fld>
            <a:endParaRPr lang="es-ES"/>
          </a:p>
        </p:txBody>
      </p:sp>
    </p:spTree>
    <p:extLst>
      <p:ext uri="{BB962C8B-B14F-4D97-AF65-F5344CB8AC3E}">
        <p14:creationId xmlns:p14="http://schemas.microsoft.com/office/powerpoint/2010/main" val="104778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26650" y="671971"/>
            <a:ext cx="8922518"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505955" y="4003828"/>
            <a:ext cx="7963909" cy="419982"/>
          </a:xfrm>
        </p:spPr>
        <p:txBody>
          <a:bodyPr anchor="ctr">
            <a:noAutofit/>
          </a:bodyPr>
          <a:lstStyle>
            <a:lvl1pPr marL="0" indent="0">
              <a:buFontTx/>
              <a:buNone/>
              <a:defRPr sz="1764">
                <a:solidFill>
                  <a:schemeClr val="tx1">
                    <a:lumMod val="50000"/>
                    <a:lumOff val="50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27788"/>
            <a:ext cx="9476483" cy="1731695"/>
          </a:xfrm>
        </p:spPr>
        <p:txBody>
          <a:bodyPr anchor="ctr">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91E30A6-0DCF-404A-AB2A-8D6F48D219F5}" type="slidenum">
              <a:rPr lang="es-ES" smtClean="0"/>
              <a:t>‹Nº›</a:t>
            </a:fld>
            <a:endParaRPr lang="es-ES"/>
          </a:p>
        </p:txBody>
      </p:sp>
      <p:sp>
        <p:nvSpPr>
          <p:cNvPr id="20" name="TextBox 19"/>
          <p:cNvSpPr txBox="1"/>
          <p:nvPr/>
        </p:nvSpPr>
        <p:spPr>
          <a:xfrm>
            <a:off x="597327" y="871246"/>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9803155" y="3181894"/>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latin typeface="Arial"/>
              </a:rPr>
              <a:t>”</a:t>
            </a:r>
            <a:endParaRPr lang="en-US" sz="1984" dirty="0">
              <a:solidFill>
                <a:schemeClr val="accent1">
                  <a:lumMod val="60000"/>
                  <a:lumOff val="40000"/>
                </a:schemeClr>
              </a:solidFill>
              <a:latin typeface="Arial"/>
            </a:endParaRPr>
          </a:p>
        </p:txBody>
      </p:sp>
    </p:spTree>
    <p:extLst>
      <p:ext uri="{BB962C8B-B14F-4D97-AF65-F5344CB8AC3E}">
        <p14:creationId xmlns:p14="http://schemas.microsoft.com/office/powerpoint/2010/main" val="270656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46656" y="2129659"/>
            <a:ext cx="9476483" cy="2861014"/>
          </a:xfrm>
        </p:spPr>
        <p:txBody>
          <a:bodyPr anchor="b">
            <a:normAutofit/>
          </a:bodyPr>
          <a:lstStyle>
            <a:lvl1pPr algn="l">
              <a:defRPr sz="485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91E30A6-0DCF-404A-AB2A-8D6F48D219F5}" type="slidenum">
              <a:rPr lang="es-ES" smtClean="0"/>
              <a:t>‹Nº›</a:t>
            </a:fld>
            <a:endParaRPr lang="es-ES"/>
          </a:p>
        </p:txBody>
      </p:sp>
    </p:spTree>
    <p:extLst>
      <p:ext uri="{BB962C8B-B14F-4D97-AF65-F5344CB8AC3E}">
        <p14:creationId xmlns:p14="http://schemas.microsoft.com/office/powerpoint/2010/main" val="1809477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026650" y="671971"/>
            <a:ext cx="8922518"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746653" y="4423810"/>
            <a:ext cx="9476484" cy="566863"/>
          </a:xfrm>
        </p:spPr>
        <p:txBody>
          <a:bodyPr anchor="b">
            <a:noAutofit/>
          </a:bodyPr>
          <a:lstStyle>
            <a:lvl1pPr marL="0" indent="0">
              <a:buFontTx/>
              <a:buNone/>
              <a:defRPr sz="2646">
                <a:solidFill>
                  <a:schemeClr val="tx1">
                    <a:lumMod val="75000"/>
                    <a:lumOff val="25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91E30A6-0DCF-404A-AB2A-8D6F48D219F5}" type="slidenum">
              <a:rPr lang="es-ES" smtClean="0"/>
              <a:t>‹Nº›</a:t>
            </a:fld>
            <a:endParaRPr lang="es-ES"/>
          </a:p>
        </p:txBody>
      </p:sp>
      <p:sp>
        <p:nvSpPr>
          <p:cNvPr id="24" name="TextBox 23"/>
          <p:cNvSpPr txBox="1"/>
          <p:nvPr/>
        </p:nvSpPr>
        <p:spPr>
          <a:xfrm>
            <a:off x="597327" y="871246"/>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803155" y="3181894"/>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93291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755987" y="671971"/>
            <a:ext cx="9467152"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746653" y="4423810"/>
            <a:ext cx="9476484" cy="566863"/>
          </a:xfrm>
        </p:spPr>
        <p:txBody>
          <a:bodyPr anchor="b">
            <a:noAutofit/>
          </a:bodyPr>
          <a:lstStyle>
            <a:lvl1pPr marL="0" indent="0">
              <a:buFontTx/>
              <a:buNone/>
              <a:defRPr sz="2646">
                <a:solidFill>
                  <a:schemeClr val="accent1"/>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91E30A6-0DCF-404A-AB2A-8D6F48D219F5}" type="slidenum">
              <a:rPr lang="es-ES" smtClean="0"/>
              <a:t>‹Nº›</a:t>
            </a:fld>
            <a:endParaRPr lang="es-ES"/>
          </a:p>
        </p:txBody>
      </p:sp>
    </p:spTree>
    <p:extLst>
      <p:ext uri="{BB962C8B-B14F-4D97-AF65-F5344CB8AC3E}">
        <p14:creationId xmlns:p14="http://schemas.microsoft.com/office/powerpoint/2010/main" val="276920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78479DB2-0F33-44C9-8682-C4D82947DE52}" type="slidenum">
              <a:rPr lang="es-ES" smtClean="0"/>
              <a:t>‹Nº›</a:t>
            </a:fld>
            <a:endParaRPr lang="es-ES"/>
          </a:p>
        </p:txBody>
      </p:sp>
    </p:spTree>
    <p:extLst>
      <p:ext uri="{BB962C8B-B14F-4D97-AF65-F5344CB8AC3E}">
        <p14:creationId xmlns:p14="http://schemas.microsoft.com/office/powerpoint/2010/main" val="2946221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3115" y="671971"/>
            <a:ext cx="1438275" cy="5788752"/>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46656" y="671971"/>
            <a:ext cx="7782712" cy="578875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E027A083-2A94-4D63-A99A-C176200CB66F}" type="slidenum">
              <a:rPr lang="es-ES" smtClean="0"/>
              <a:t>‹Nº›</a:t>
            </a:fld>
            <a:endParaRPr lang="es-ES"/>
          </a:p>
        </p:txBody>
      </p:sp>
    </p:spTree>
    <p:extLst>
      <p:ext uri="{BB962C8B-B14F-4D97-AF65-F5344CB8AC3E}">
        <p14:creationId xmlns:p14="http://schemas.microsoft.com/office/powerpoint/2010/main" val="257674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9333"/>
            <a:ext cx="13439775" cy="7569008"/>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661306" y="2650553"/>
            <a:ext cx="8561833" cy="1814743"/>
          </a:xfrm>
        </p:spPr>
        <p:txBody>
          <a:bodyPr anchor="b">
            <a:noAutofit/>
          </a:bodyPr>
          <a:lstStyle>
            <a:lvl1pPr algn="r">
              <a:defRPr sz="5952">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661306" y="4465294"/>
            <a:ext cx="8561833" cy="1209128"/>
          </a:xfrm>
        </p:spPr>
        <p:txBody>
          <a:bodyPr anchor="t"/>
          <a:lstStyle>
            <a:lvl1pPr marL="0" indent="0" algn="r">
              <a:buNone/>
              <a:defRPr>
                <a:solidFill>
                  <a:schemeClr val="tx1">
                    <a:lumMod val="50000"/>
                    <a:lumOff val="50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BD64E636-989C-486C-88C0-CD25BA29AB4B}" type="slidenum">
              <a:rPr lang="es-ES" smtClean="0"/>
              <a:t>‹Nº›</a:t>
            </a:fld>
            <a:endParaRPr lang="es-ES"/>
          </a:p>
        </p:txBody>
      </p:sp>
    </p:spTree>
    <p:extLst>
      <p:ext uri="{BB962C8B-B14F-4D97-AF65-F5344CB8AC3E}">
        <p14:creationId xmlns:p14="http://schemas.microsoft.com/office/powerpoint/2010/main" val="4205833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68"/>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F361B5E5-8A96-4B4F-8849-3E8A3E676BF6}" type="slidenum">
              <a:rPr lang="es-ES" smtClean="0"/>
              <a:t>‹Nº›</a:t>
            </a:fld>
            <a:endParaRPr lang="es-ES"/>
          </a:p>
        </p:txBody>
      </p:sp>
    </p:spTree>
    <p:extLst>
      <p:ext uri="{BB962C8B-B14F-4D97-AF65-F5344CB8AC3E}">
        <p14:creationId xmlns:p14="http://schemas.microsoft.com/office/powerpoint/2010/main" val="4193330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46656" y="2977206"/>
            <a:ext cx="9476483" cy="2013467"/>
          </a:xfrm>
        </p:spPr>
        <p:txBody>
          <a:bodyPr anchor="b"/>
          <a:lstStyle>
            <a:lvl1pPr algn="l">
              <a:defRPr sz="440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90673"/>
            <a:ext cx="9476483" cy="948432"/>
          </a:xfrm>
        </p:spPr>
        <p:txBody>
          <a:bodyPr anchor="t"/>
          <a:lstStyle>
            <a:lvl1pPr marL="0" indent="0" algn="l">
              <a:buNone/>
              <a:defRPr sz="2205">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23949EF0-F929-4C84-9B7B-F53E932EA10E}" type="slidenum">
              <a:rPr lang="es-ES" smtClean="0"/>
              <a:t>‹Nº›</a:t>
            </a:fld>
            <a:endParaRPr lang="es-ES"/>
          </a:p>
        </p:txBody>
      </p:sp>
    </p:spTree>
    <p:extLst>
      <p:ext uri="{BB962C8B-B14F-4D97-AF65-F5344CB8AC3E}">
        <p14:creationId xmlns:p14="http://schemas.microsoft.com/office/powerpoint/2010/main" val="412852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68"/>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135E3C69-E8CB-4E4B-BEF6-F341548FB32E}" type="slidenum">
              <a:rPr lang="es-ES" smtClean="0"/>
              <a:t>‹Nº›</a:t>
            </a:fld>
            <a:endParaRPr lang="es-ES"/>
          </a:p>
        </p:txBody>
      </p:sp>
    </p:spTree>
    <p:extLst>
      <p:ext uri="{BB962C8B-B14F-4D97-AF65-F5344CB8AC3E}">
        <p14:creationId xmlns:p14="http://schemas.microsoft.com/office/powerpoint/2010/main" val="69037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46655" y="2381649"/>
            <a:ext cx="4612245" cy="42778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10896" y="2381650"/>
            <a:ext cx="4612244" cy="42778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B4773F02-E491-4FD8-B32F-35F4C10C0B54}" type="slidenum">
              <a:rPr lang="es-ES" smtClean="0"/>
              <a:t>‹Nº›</a:t>
            </a:fld>
            <a:endParaRPr lang="es-ES"/>
          </a:p>
        </p:txBody>
      </p:sp>
    </p:spTree>
    <p:extLst>
      <p:ext uri="{BB962C8B-B14F-4D97-AF65-F5344CB8AC3E}">
        <p14:creationId xmlns:p14="http://schemas.microsoft.com/office/powerpoint/2010/main" val="322459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4904" y="2382084"/>
            <a:ext cx="4613995"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4" name="Content Placeholder 3"/>
          <p:cNvSpPr>
            <a:spLocks noGrp="1"/>
          </p:cNvSpPr>
          <p:nvPr>
            <p:ph sz="half" idx="2"/>
          </p:nvPr>
        </p:nvSpPr>
        <p:spPr>
          <a:xfrm>
            <a:off x="744904" y="3017306"/>
            <a:ext cx="4613995" cy="364217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09147" y="2382084"/>
            <a:ext cx="4613990"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6" name="Content Placeholder 5"/>
          <p:cNvSpPr>
            <a:spLocks noGrp="1"/>
          </p:cNvSpPr>
          <p:nvPr>
            <p:ph sz="quarter" idx="4"/>
          </p:nvPr>
        </p:nvSpPr>
        <p:spPr>
          <a:xfrm>
            <a:off x="5609149" y="3017306"/>
            <a:ext cx="4613989" cy="364217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lvl="0"/>
            <a:endParaRPr lang="es-ES"/>
          </a:p>
        </p:txBody>
      </p:sp>
      <p:sp>
        <p:nvSpPr>
          <p:cNvPr id="8" name="Footer Placeholder 7"/>
          <p:cNvSpPr>
            <a:spLocks noGrp="1"/>
          </p:cNvSpPr>
          <p:nvPr>
            <p:ph type="ftr" sz="quarter" idx="11"/>
          </p:nvPr>
        </p:nvSpPr>
        <p:spPr/>
        <p:txBody>
          <a:bodyPr/>
          <a:lstStyle/>
          <a:p>
            <a:pPr lvl="0"/>
            <a:endParaRPr lang="es-ES"/>
          </a:p>
        </p:txBody>
      </p:sp>
      <p:sp>
        <p:nvSpPr>
          <p:cNvPr id="9" name="Slide Number Placeholder 8"/>
          <p:cNvSpPr>
            <a:spLocks noGrp="1"/>
          </p:cNvSpPr>
          <p:nvPr>
            <p:ph type="sldNum" sz="quarter" idx="12"/>
          </p:nvPr>
        </p:nvSpPr>
        <p:spPr/>
        <p:txBody>
          <a:bodyPr/>
          <a:lstStyle/>
          <a:p>
            <a:pPr lvl="0"/>
            <a:fld id="{0DB2EEE9-817C-4830-AE3F-D806D0150B87}" type="slidenum">
              <a:rPr lang="es-ES" smtClean="0"/>
              <a:t>‹Nº›</a:t>
            </a:fld>
            <a:endParaRPr lang="es-ES"/>
          </a:p>
        </p:txBody>
      </p:sp>
    </p:spTree>
    <p:extLst>
      <p:ext uri="{BB962C8B-B14F-4D97-AF65-F5344CB8AC3E}">
        <p14:creationId xmlns:p14="http://schemas.microsoft.com/office/powerpoint/2010/main" val="3566092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5" y="671971"/>
            <a:ext cx="9476483" cy="1455937"/>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lvl="0"/>
            <a:endParaRPr lang="es-ES"/>
          </a:p>
        </p:txBody>
      </p:sp>
      <p:sp>
        <p:nvSpPr>
          <p:cNvPr id="4" name="Footer Placeholder 3"/>
          <p:cNvSpPr>
            <a:spLocks noGrp="1"/>
          </p:cNvSpPr>
          <p:nvPr>
            <p:ph type="ftr" sz="quarter" idx="11"/>
          </p:nvPr>
        </p:nvSpPr>
        <p:spPr/>
        <p:txBody>
          <a:bodyPr/>
          <a:lstStyle/>
          <a:p>
            <a:pPr lvl="0"/>
            <a:endParaRPr lang="es-ES"/>
          </a:p>
        </p:txBody>
      </p:sp>
      <p:sp>
        <p:nvSpPr>
          <p:cNvPr id="5" name="Slide Number Placeholder 4"/>
          <p:cNvSpPr>
            <a:spLocks noGrp="1"/>
          </p:cNvSpPr>
          <p:nvPr>
            <p:ph type="sldNum" sz="quarter" idx="12"/>
          </p:nvPr>
        </p:nvSpPr>
        <p:spPr/>
        <p:txBody>
          <a:bodyPr/>
          <a:lstStyle/>
          <a:p>
            <a:pPr lvl="0"/>
            <a:fld id="{2C9388FA-6F8F-4F47-8642-72FF4BAEE4D8}" type="slidenum">
              <a:rPr lang="es-ES" smtClean="0"/>
              <a:t>‹Nº›</a:t>
            </a:fld>
            <a:endParaRPr lang="es-ES"/>
          </a:p>
        </p:txBody>
      </p:sp>
    </p:spTree>
    <p:extLst>
      <p:ext uri="{BB962C8B-B14F-4D97-AF65-F5344CB8AC3E}">
        <p14:creationId xmlns:p14="http://schemas.microsoft.com/office/powerpoint/2010/main" val="2924422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s-ES"/>
          </a:p>
        </p:txBody>
      </p:sp>
      <p:sp>
        <p:nvSpPr>
          <p:cNvPr id="3" name="Footer Placeholder 2"/>
          <p:cNvSpPr>
            <a:spLocks noGrp="1"/>
          </p:cNvSpPr>
          <p:nvPr>
            <p:ph type="ftr" sz="quarter" idx="11"/>
          </p:nvPr>
        </p:nvSpPr>
        <p:spPr/>
        <p:txBody>
          <a:bodyPr/>
          <a:lstStyle/>
          <a:p>
            <a:pPr lvl="0"/>
            <a:endParaRPr lang="es-ES"/>
          </a:p>
        </p:txBody>
      </p:sp>
      <p:sp>
        <p:nvSpPr>
          <p:cNvPr id="4" name="Slide Number Placeholder 3"/>
          <p:cNvSpPr>
            <a:spLocks noGrp="1"/>
          </p:cNvSpPr>
          <p:nvPr>
            <p:ph type="sldNum" sz="quarter" idx="12"/>
          </p:nvPr>
        </p:nvSpPr>
        <p:spPr/>
        <p:txBody>
          <a:bodyPr/>
          <a:lstStyle/>
          <a:p>
            <a:pPr lvl="0"/>
            <a:fld id="{BC3A9237-5417-45F9-85F0-B3240E4BAC95}" type="slidenum">
              <a:rPr lang="es-ES" smtClean="0"/>
              <a:t>‹Nº›</a:t>
            </a:fld>
            <a:endParaRPr lang="es-ES"/>
          </a:p>
        </p:txBody>
      </p:sp>
    </p:spTree>
    <p:extLst>
      <p:ext uri="{BB962C8B-B14F-4D97-AF65-F5344CB8AC3E}">
        <p14:creationId xmlns:p14="http://schemas.microsoft.com/office/powerpoint/2010/main" val="234104879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5" y="1651933"/>
            <a:ext cx="4249015" cy="1409272"/>
          </a:xfrm>
        </p:spPr>
        <p:txBody>
          <a:bodyPr anchor="b">
            <a:normAutofit/>
          </a:bodyPr>
          <a:lstStyle>
            <a:lvl1pPr>
              <a:defRPr sz="2205"/>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47665" y="567609"/>
            <a:ext cx="4975474" cy="609187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46655" y="3061205"/>
            <a:ext cx="4249015" cy="2848876"/>
          </a:xfrm>
        </p:spPr>
        <p:txBody>
          <a:bodyPr>
            <a:normAutofit/>
          </a:bodyPr>
          <a:lstStyle>
            <a:lvl1pPr marL="0" indent="0">
              <a:buNone/>
              <a:defRPr sz="1543"/>
            </a:lvl1pPr>
            <a:lvl2pPr marL="503821" indent="0">
              <a:buNone/>
              <a:defRPr sz="1543"/>
            </a:lvl2pPr>
            <a:lvl3pPr marL="1007641" indent="0">
              <a:buNone/>
              <a:defRPr sz="1323"/>
            </a:lvl3pPr>
            <a:lvl4pPr marL="1511462" indent="0">
              <a:buNone/>
              <a:defRPr sz="1102"/>
            </a:lvl4pPr>
            <a:lvl5pPr marL="2015281" indent="0">
              <a:buNone/>
              <a:defRPr sz="1102"/>
            </a:lvl5pPr>
            <a:lvl6pPr marL="2519102" indent="0">
              <a:buNone/>
              <a:defRPr sz="1102"/>
            </a:lvl6pPr>
            <a:lvl7pPr marL="3022922" indent="0">
              <a:buNone/>
              <a:defRPr sz="1102"/>
            </a:lvl7pPr>
            <a:lvl8pPr marL="3526743" indent="0">
              <a:buNone/>
              <a:defRPr sz="1102"/>
            </a:lvl8pPr>
            <a:lvl9pPr marL="4030563"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FDD2574B-3D91-4EE7-A020-A2648A07F58D}" type="slidenum">
              <a:rPr lang="es-ES" smtClean="0"/>
              <a:t>‹Nº›</a:t>
            </a:fld>
            <a:endParaRPr lang="es-ES"/>
          </a:p>
        </p:txBody>
      </p:sp>
    </p:spTree>
    <p:extLst>
      <p:ext uri="{BB962C8B-B14F-4D97-AF65-F5344CB8AC3E}">
        <p14:creationId xmlns:p14="http://schemas.microsoft.com/office/powerpoint/2010/main" val="3101338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6" y="5291772"/>
            <a:ext cx="9476482" cy="624724"/>
          </a:xfrm>
        </p:spPr>
        <p:txBody>
          <a:bodyPr anchor="b">
            <a:normAutofit/>
          </a:bodyPr>
          <a:lstStyle>
            <a:lvl1pPr algn="l">
              <a:defRPr sz="2646"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6655" y="671971"/>
            <a:ext cx="9476483" cy="4239192"/>
          </a:xfrm>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46656" y="5916496"/>
            <a:ext cx="9476482" cy="742987"/>
          </a:xfrm>
        </p:spPr>
        <p:txBody>
          <a:bodyPr>
            <a:normAutofit/>
          </a:bodyPr>
          <a:lstStyle>
            <a:lvl1pPr marL="0" indent="0">
              <a:buNone/>
              <a:defRPr sz="132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F1C78C09-E0A7-439F-A155-CC28FF4AF79F}" type="slidenum">
              <a:rPr lang="es-ES" smtClean="0"/>
              <a:t>‹Nº›</a:t>
            </a:fld>
            <a:endParaRPr lang="es-ES"/>
          </a:p>
        </p:txBody>
      </p:sp>
    </p:spTree>
    <p:extLst>
      <p:ext uri="{BB962C8B-B14F-4D97-AF65-F5344CB8AC3E}">
        <p14:creationId xmlns:p14="http://schemas.microsoft.com/office/powerpoint/2010/main" val="3083643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46656" y="671971"/>
            <a:ext cx="9476483" cy="3751839"/>
          </a:xfrm>
        </p:spPr>
        <p:txBody>
          <a:bodyPr anchor="ctr">
            <a:normAutofit/>
          </a:bodyPr>
          <a:lstStyle>
            <a:lvl1pPr algn="l">
              <a:defRPr sz="485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27788"/>
            <a:ext cx="9476483" cy="1731695"/>
          </a:xfrm>
        </p:spPr>
        <p:txBody>
          <a:bodyPr anchor="ctr">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5C41F19B-B84F-40C2-92B9-2807A1119A43}" type="slidenum">
              <a:rPr lang="es-ES" smtClean="0"/>
              <a:t>‹Nº›</a:t>
            </a:fld>
            <a:endParaRPr lang="es-ES"/>
          </a:p>
        </p:txBody>
      </p:sp>
    </p:spTree>
    <p:extLst>
      <p:ext uri="{BB962C8B-B14F-4D97-AF65-F5344CB8AC3E}">
        <p14:creationId xmlns:p14="http://schemas.microsoft.com/office/powerpoint/2010/main" val="3787291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26650" y="671971"/>
            <a:ext cx="8922518"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505955" y="4003828"/>
            <a:ext cx="7963909" cy="419982"/>
          </a:xfrm>
        </p:spPr>
        <p:txBody>
          <a:bodyPr anchor="ctr">
            <a:noAutofit/>
          </a:bodyPr>
          <a:lstStyle>
            <a:lvl1pPr marL="0" indent="0">
              <a:buFontTx/>
              <a:buNone/>
              <a:defRPr sz="1764">
                <a:solidFill>
                  <a:schemeClr val="tx1">
                    <a:lumMod val="50000"/>
                    <a:lumOff val="50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27788"/>
            <a:ext cx="9476483" cy="1731695"/>
          </a:xfrm>
        </p:spPr>
        <p:txBody>
          <a:bodyPr anchor="ctr">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5C41F19B-B84F-40C2-92B9-2807A1119A43}" type="slidenum">
              <a:rPr lang="es-ES" smtClean="0"/>
              <a:t>‹Nº›</a:t>
            </a:fld>
            <a:endParaRPr lang="es-ES"/>
          </a:p>
        </p:txBody>
      </p:sp>
      <p:sp>
        <p:nvSpPr>
          <p:cNvPr id="20" name="TextBox 19"/>
          <p:cNvSpPr txBox="1"/>
          <p:nvPr/>
        </p:nvSpPr>
        <p:spPr>
          <a:xfrm>
            <a:off x="597327" y="871246"/>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9803155" y="3181894"/>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latin typeface="Arial"/>
              </a:rPr>
              <a:t>”</a:t>
            </a:r>
            <a:endParaRPr lang="en-US" sz="1984" dirty="0">
              <a:solidFill>
                <a:schemeClr val="accent1">
                  <a:lumMod val="60000"/>
                  <a:lumOff val="40000"/>
                </a:schemeClr>
              </a:solidFill>
              <a:latin typeface="Arial"/>
            </a:endParaRPr>
          </a:p>
        </p:txBody>
      </p:sp>
    </p:spTree>
    <p:extLst>
      <p:ext uri="{BB962C8B-B14F-4D97-AF65-F5344CB8AC3E}">
        <p14:creationId xmlns:p14="http://schemas.microsoft.com/office/powerpoint/2010/main" val="13652979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46656" y="2129659"/>
            <a:ext cx="9476483" cy="2861014"/>
          </a:xfrm>
        </p:spPr>
        <p:txBody>
          <a:bodyPr anchor="b">
            <a:normAutofit/>
          </a:bodyPr>
          <a:lstStyle>
            <a:lvl1pPr algn="l">
              <a:defRPr sz="485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5C41F19B-B84F-40C2-92B9-2807A1119A43}" type="slidenum">
              <a:rPr lang="es-ES" smtClean="0"/>
              <a:t>‹Nº›</a:t>
            </a:fld>
            <a:endParaRPr lang="es-ES"/>
          </a:p>
        </p:txBody>
      </p:sp>
    </p:spTree>
    <p:extLst>
      <p:ext uri="{BB962C8B-B14F-4D97-AF65-F5344CB8AC3E}">
        <p14:creationId xmlns:p14="http://schemas.microsoft.com/office/powerpoint/2010/main" val="4041192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026650" y="671971"/>
            <a:ext cx="8922518"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746653" y="4423810"/>
            <a:ext cx="9476484" cy="566863"/>
          </a:xfrm>
        </p:spPr>
        <p:txBody>
          <a:bodyPr anchor="b">
            <a:noAutofit/>
          </a:bodyPr>
          <a:lstStyle>
            <a:lvl1pPr marL="0" indent="0">
              <a:buFontTx/>
              <a:buNone/>
              <a:defRPr sz="2646">
                <a:solidFill>
                  <a:schemeClr val="tx1">
                    <a:lumMod val="75000"/>
                    <a:lumOff val="25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5C41F19B-B84F-40C2-92B9-2807A1119A43}" type="slidenum">
              <a:rPr lang="es-ES" smtClean="0"/>
              <a:t>‹Nº›</a:t>
            </a:fld>
            <a:endParaRPr lang="es-ES"/>
          </a:p>
        </p:txBody>
      </p:sp>
      <p:sp>
        <p:nvSpPr>
          <p:cNvPr id="24" name="TextBox 23"/>
          <p:cNvSpPr txBox="1"/>
          <p:nvPr/>
        </p:nvSpPr>
        <p:spPr>
          <a:xfrm>
            <a:off x="597327" y="871246"/>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9803155" y="3181894"/>
            <a:ext cx="671989" cy="644607"/>
          </a:xfrm>
          <a:prstGeom prst="rect">
            <a:avLst/>
          </a:prstGeom>
        </p:spPr>
        <p:txBody>
          <a:bodyPr vert="horz" lIns="100796" tIns="50398" rIns="100796" bIns="50398" rtlCol="0" anchor="ctr">
            <a:noAutofit/>
          </a:bodyPr>
          <a:lstStyle/>
          <a:p>
            <a:pPr lvl="0"/>
            <a:r>
              <a:rPr lang="en-US" sz="881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046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46656" y="2977206"/>
            <a:ext cx="9476483" cy="2013467"/>
          </a:xfrm>
        </p:spPr>
        <p:txBody>
          <a:bodyPr anchor="b"/>
          <a:lstStyle>
            <a:lvl1pPr algn="l">
              <a:defRPr sz="440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6" y="4990673"/>
            <a:ext cx="9476483" cy="948432"/>
          </a:xfrm>
        </p:spPr>
        <p:txBody>
          <a:bodyPr anchor="t"/>
          <a:lstStyle>
            <a:lvl1pPr marL="0" indent="0" algn="l">
              <a:buNone/>
              <a:defRPr sz="2205">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251E5812-0C31-4511-9477-CBBCCEBF2897}" type="slidenum">
              <a:rPr lang="es-ES" smtClean="0"/>
              <a:t>‹Nº›</a:t>
            </a:fld>
            <a:endParaRPr lang="es-ES"/>
          </a:p>
        </p:txBody>
      </p:sp>
    </p:spTree>
    <p:extLst>
      <p:ext uri="{BB962C8B-B14F-4D97-AF65-F5344CB8AC3E}">
        <p14:creationId xmlns:p14="http://schemas.microsoft.com/office/powerpoint/2010/main" val="2073830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755987" y="671971"/>
            <a:ext cx="9467152" cy="3331857"/>
          </a:xfrm>
        </p:spPr>
        <p:txBody>
          <a:bodyPr anchor="ctr">
            <a:normAutofit/>
          </a:bodyPr>
          <a:lstStyle>
            <a:lvl1pPr algn="l">
              <a:defRPr sz="485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746653" y="4423810"/>
            <a:ext cx="9476484" cy="566863"/>
          </a:xfrm>
        </p:spPr>
        <p:txBody>
          <a:bodyPr anchor="b">
            <a:noAutofit/>
          </a:bodyPr>
          <a:lstStyle>
            <a:lvl1pPr marL="0" indent="0">
              <a:buFontTx/>
              <a:buNone/>
              <a:defRPr sz="2646">
                <a:solidFill>
                  <a:schemeClr val="accent1"/>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746656" y="4990673"/>
            <a:ext cx="9476483" cy="1668810"/>
          </a:xfrm>
        </p:spPr>
        <p:txBody>
          <a:bodyPr anchor="t">
            <a:normAutofit/>
          </a:bodyPr>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5C41F19B-B84F-40C2-92B9-2807A1119A43}" type="slidenum">
              <a:rPr lang="es-ES" smtClean="0"/>
              <a:t>‹Nº›</a:t>
            </a:fld>
            <a:endParaRPr lang="es-ES"/>
          </a:p>
        </p:txBody>
      </p:sp>
    </p:spTree>
    <p:extLst>
      <p:ext uri="{BB962C8B-B14F-4D97-AF65-F5344CB8AC3E}">
        <p14:creationId xmlns:p14="http://schemas.microsoft.com/office/powerpoint/2010/main" val="1411136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29C802D1-BD5B-44D6-AFEE-C410D9FC5259}" type="slidenum">
              <a:rPr lang="es-ES" smtClean="0"/>
              <a:t>‹Nº›</a:t>
            </a:fld>
            <a:endParaRPr lang="es-ES"/>
          </a:p>
        </p:txBody>
      </p:sp>
    </p:spTree>
    <p:extLst>
      <p:ext uri="{BB962C8B-B14F-4D97-AF65-F5344CB8AC3E}">
        <p14:creationId xmlns:p14="http://schemas.microsoft.com/office/powerpoint/2010/main" val="4072939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3115" y="671971"/>
            <a:ext cx="1438275" cy="5788752"/>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46656" y="671971"/>
            <a:ext cx="7782712" cy="578875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E1A149E8-442A-4A07-BF9B-836697A37E4B}" type="slidenum">
              <a:rPr lang="es-ES" smtClean="0"/>
              <a:t>‹Nº›</a:t>
            </a:fld>
            <a:endParaRPr lang="es-ES"/>
          </a:p>
        </p:txBody>
      </p:sp>
    </p:spTree>
    <p:extLst>
      <p:ext uri="{BB962C8B-B14F-4D97-AF65-F5344CB8AC3E}">
        <p14:creationId xmlns:p14="http://schemas.microsoft.com/office/powerpoint/2010/main" val="165346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46655" y="2381649"/>
            <a:ext cx="4612245" cy="42778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10896" y="2381650"/>
            <a:ext cx="4612244" cy="42778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7A520E5E-E33A-4FB4-8778-DE992C0E71B2}" type="slidenum">
              <a:rPr lang="es-ES" smtClean="0"/>
              <a:t>‹Nº›</a:t>
            </a:fld>
            <a:endParaRPr lang="es-ES"/>
          </a:p>
        </p:txBody>
      </p:sp>
    </p:spTree>
    <p:extLst>
      <p:ext uri="{BB962C8B-B14F-4D97-AF65-F5344CB8AC3E}">
        <p14:creationId xmlns:p14="http://schemas.microsoft.com/office/powerpoint/2010/main" val="186741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4904" y="2382084"/>
            <a:ext cx="4613995"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4" name="Content Placeholder 3"/>
          <p:cNvSpPr>
            <a:spLocks noGrp="1"/>
          </p:cNvSpPr>
          <p:nvPr>
            <p:ph sz="half" idx="2"/>
          </p:nvPr>
        </p:nvSpPr>
        <p:spPr>
          <a:xfrm>
            <a:off x="744904" y="3017306"/>
            <a:ext cx="4613995" cy="364217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09147" y="2382084"/>
            <a:ext cx="4613990"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6" name="Content Placeholder 5"/>
          <p:cNvSpPr>
            <a:spLocks noGrp="1"/>
          </p:cNvSpPr>
          <p:nvPr>
            <p:ph sz="quarter" idx="4"/>
          </p:nvPr>
        </p:nvSpPr>
        <p:spPr>
          <a:xfrm>
            <a:off x="5609149" y="3017306"/>
            <a:ext cx="4613989" cy="364217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lvl="0"/>
            <a:endParaRPr lang="es-ES"/>
          </a:p>
        </p:txBody>
      </p:sp>
      <p:sp>
        <p:nvSpPr>
          <p:cNvPr id="8" name="Footer Placeholder 7"/>
          <p:cNvSpPr>
            <a:spLocks noGrp="1"/>
          </p:cNvSpPr>
          <p:nvPr>
            <p:ph type="ftr" sz="quarter" idx="11"/>
          </p:nvPr>
        </p:nvSpPr>
        <p:spPr/>
        <p:txBody>
          <a:bodyPr/>
          <a:lstStyle/>
          <a:p>
            <a:pPr lvl="0"/>
            <a:endParaRPr lang="es-ES"/>
          </a:p>
        </p:txBody>
      </p:sp>
      <p:sp>
        <p:nvSpPr>
          <p:cNvPr id="9" name="Slide Number Placeholder 8"/>
          <p:cNvSpPr>
            <a:spLocks noGrp="1"/>
          </p:cNvSpPr>
          <p:nvPr>
            <p:ph type="sldNum" sz="quarter" idx="12"/>
          </p:nvPr>
        </p:nvSpPr>
        <p:spPr/>
        <p:txBody>
          <a:bodyPr/>
          <a:lstStyle/>
          <a:p>
            <a:pPr lvl="0"/>
            <a:fld id="{3B0EABB7-2998-4610-A809-3FB538C34D3D}" type="slidenum">
              <a:rPr lang="es-ES" smtClean="0"/>
              <a:t>‹Nº›</a:t>
            </a:fld>
            <a:endParaRPr lang="es-ES"/>
          </a:p>
        </p:txBody>
      </p:sp>
    </p:spTree>
    <p:extLst>
      <p:ext uri="{BB962C8B-B14F-4D97-AF65-F5344CB8AC3E}">
        <p14:creationId xmlns:p14="http://schemas.microsoft.com/office/powerpoint/2010/main" val="129805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5" y="671971"/>
            <a:ext cx="9476483" cy="1455937"/>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lvl="0"/>
            <a:endParaRPr lang="es-ES"/>
          </a:p>
        </p:txBody>
      </p:sp>
      <p:sp>
        <p:nvSpPr>
          <p:cNvPr id="4" name="Footer Placeholder 3"/>
          <p:cNvSpPr>
            <a:spLocks noGrp="1"/>
          </p:cNvSpPr>
          <p:nvPr>
            <p:ph type="ftr" sz="quarter" idx="11"/>
          </p:nvPr>
        </p:nvSpPr>
        <p:spPr/>
        <p:txBody>
          <a:bodyPr/>
          <a:lstStyle/>
          <a:p>
            <a:pPr lvl="0"/>
            <a:endParaRPr lang="es-ES"/>
          </a:p>
        </p:txBody>
      </p:sp>
      <p:sp>
        <p:nvSpPr>
          <p:cNvPr id="5" name="Slide Number Placeholder 4"/>
          <p:cNvSpPr>
            <a:spLocks noGrp="1"/>
          </p:cNvSpPr>
          <p:nvPr>
            <p:ph type="sldNum" sz="quarter" idx="12"/>
          </p:nvPr>
        </p:nvSpPr>
        <p:spPr/>
        <p:txBody>
          <a:bodyPr/>
          <a:lstStyle/>
          <a:p>
            <a:pPr lvl="0"/>
            <a:fld id="{8A461BED-CAE7-4383-B2C2-06770834144E}" type="slidenum">
              <a:rPr lang="es-ES" smtClean="0"/>
              <a:t>‹Nº›</a:t>
            </a:fld>
            <a:endParaRPr lang="es-ES"/>
          </a:p>
        </p:txBody>
      </p:sp>
    </p:spTree>
    <p:extLst>
      <p:ext uri="{BB962C8B-B14F-4D97-AF65-F5344CB8AC3E}">
        <p14:creationId xmlns:p14="http://schemas.microsoft.com/office/powerpoint/2010/main" val="9849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s-ES"/>
          </a:p>
        </p:txBody>
      </p:sp>
      <p:sp>
        <p:nvSpPr>
          <p:cNvPr id="3" name="Footer Placeholder 2"/>
          <p:cNvSpPr>
            <a:spLocks noGrp="1"/>
          </p:cNvSpPr>
          <p:nvPr>
            <p:ph type="ftr" sz="quarter" idx="11"/>
          </p:nvPr>
        </p:nvSpPr>
        <p:spPr/>
        <p:txBody>
          <a:bodyPr/>
          <a:lstStyle/>
          <a:p>
            <a:pPr lvl="0"/>
            <a:endParaRPr lang="es-ES"/>
          </a:p>
        </p:txBody>
      </p:sp>
      <p:sp>
        <p:nvSpPr>
          <p:cNvPr id="4" name="Slide Number Placeholder 3"/>
          <p:cNvSpPr>
            <a:spLocks noGrp="1"/>
          </p:cNvSpPr>
          <p:nvPr>
            <p:ph type="sldNum" sz="quarter" idx="12"/>
          </p:nvPr>
        </p:nvSpPr>
        <p:spPr/>
        <p:txBody>
          <a:bodyPr/>
          <a:lstStyle/>
          <a:p>
            <a:pPr lvl="0"/>
            <a:fld id="{730B69F8-21AF-4763-A9D0-F7C9A59ADB51}" type="slidenum">
              <a:rPr lang="es-ES" smtClean="0"/>
              <a:t>‹Nº›</a:t>
            </a:fld>
            <a:endParaRPr lang="es-ES"/>
          </a:p>
        </p:txBody>
      </p:sp>
    </p:spTree>
    <p:extLst>
      <p:ext uri="{BB962C8B-B14F-4D97-AF65-F5344CB8AC3E}">
        <p14:creationId xmlns:p14="http://schemas.microsoft.com/office/powerpoint/2010/main" val="22486012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5" y="1651933"/>
            <a:ext cx="4249015" cy="1409272"/>
          </a:xfrm>
        </p:spPr>
        <p:txBody>
          <a:bodyPr anchor="b">
            <a:normAutofit/>
          </a:bodyPr>
          <a:lstStyle>
            <a:lvl1pPr>
              <a:defRPr sz="2205"/>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47665" y="567609"/>
            <a:ext cx="4975474" cy="609187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46655" y="3061205"/>
            <a:ext cx="4249015" cy="2848876"/>
          </a:xfrm>
        </p:spPr>
        <p:txBody>
          <a:bodyPr>
            <a:normAutofit/>
          </a:bodyPr>
          <a:lstStyle>
            <a:lvl1pPr marL="0" indent="0">
              <a:buNone/>
              <a:defRPr sz="1543"/>
            </a:lvl1pPr>
            <a:lvl2pPr marL="503821" indent="0">
              <a:buNone/>
              <a:defRPr sz="1543"/>
            </a:lvl2pPr>
            <a:lvl3pPr marL="1007641" indent="0">
              <a:buNone/>
              <a:defRPr sz="1323"/>
            </a:lvl3pPr>
            <a:lvl4pPr marL="1511462" indent="0">
              <a:buNone/>
              <a:defRPr sz="1102"/>
            </a:lvl4pPr>
            <a:lvl5pPr marL="2015281" indent="0">
              <a:buNone/>
              <a:defRPr sz="1102"/>
            </a:lvl5pPr>
            <a:lvl6pPr marL="2519102" indent="0">
              <a:buNone/>
              <a:defRPr sz="1102"/>
            </a:lvl6pPr>
            <a:lvl7pPr marL="3022922" indent="0">
              <a:buNone/>
              <a:defRPr sz="1102"/>
            </a:lvl7pPr>
            <a:lvl8pPr marL="3526743" indent="0">
              <a:buNone/>
              <a:defRPr sz="1102"/>
            </a:lvl8pPr>
            <a:lvl9pPr marL="4030563"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E4BA73F1-96FA-4624-B12A-CE59631C57FE}" type="slidenum">
              <a:rPr lang="es-ES" smtClean="0"/>
              <a:t>‹Nº›</a:t>
            </a:fld>
            <a:endParaRPr lang="es-ES"/>
          </a:p>
        </p:txBody>
      </p:sp>
    </p:spTree>
    <p:extLst>
      <p:ext uri="{BB962C8B-B14F-4D97-AF65-F5344CB8AC3E}">
        <p14:creationId xmlns:p14="http://schemas.microsoft.com/office/powerpoint/2010/main" val="230481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46656" y="5291772"/>
            <a:ext cx="9476482" cy="624724"/>
          </a:xfrm>
        </p:spPr>
        <p:txBody>
          <a:bodyPr anchor="b">
            <a:normAutofit/>
          </a:bodyPr>
          <a:lstStyle>
            <a:lvl1pPr algn="l">
              <a:defRPr sz="2646"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6655" y="671971"/>
            <a:ext cx="9476483" cy="4239192"/>
          </a:xfrm>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46656" y="5916496"/>
            <a:ext cx="9476482" cy="742987"/>
          </a:xfrm>
        </p:spPr>
        <p:txBody>
          <a:bodyPr>
            <a:normAutofit/>
          </a:bodyPr>
          <a:lstStyle>
            <a:lvl1pPr marL="0" indent="0">
              <a:buNone/>
              <a:defRPr sz="132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83B485EE-15D1-4758-B30A-F8346F59E5C9}" type="slidenum">
              <a:rPr lang="es-ES" smtClean="0"/>
              <a:t>‹Nº›</a:t>
            </a:fld>
            <a:endParaRPr lang="es-ES"/>
          </a:p>
        </p:txBody>
      </p:sp>
    </p:spTree>
    <p:extLst>
      <p:ext uri="{BB962C8B-B14F-4D97-AF65-F5344CB8AC3E}">
        <p14:creationId xmlns:p14="http://schemas.microsoft.com/office/powerpoint/2010/main" val="2524974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9333"/>
            <a:ext cx="13439775" cy="7569008"/>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46655" y="671971"/>
            <a:ext cx="9476483" cy="1455937"/>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5" y="2381650"/>
            <a:ext cx="9476483" cy="427783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42534" y="6659483"/>
            <a:ext cx="1005270" cy="402483"/>
          </a:xfrm>
          <a:prstGeom prst="rect">
            <a:avLst/>
          </a:prstGeom>
        </p:spPr>
        <p:txBody>
          <a:bodyPr vert="horz" lIns="91440" tIns="45720" rIns="91440" bIns="45720" rtlCol="0" anchor="ctr"/>
          <a:lstStyle>
            <a:lvl1pPr algn="r">
              <a:defRPr sz="992">
                <a:solidFill>
                  <a:schemeClr val="tx1">
                    <a:tint val="75000"/>
                  </a:schemeClr>
                </a:solidFill>
              </a:defRPr>
            </a:lvl1pPr>
          </a:lstStyle>
          <a:p>
            <a:pPr lvl="0"/>
            <a:endParaRPr lang="es-ES"/>
          </a:p>
        </p:txBody>
      </p:sp>
      <p:sp>
        <p:nvSpPr>
          <p:cNvPr id="5" name="Footer Placeholder 4"/>
          <p:cNvSpPr>
            <a:spLocks noGrp="1"/>
          </p:cNvSpPr>
          <p:nvPr>
            <p:ph type="ftr" sz="quarter" idx="3"/>
          </p:nvPr>
        </p:nvSpPr>
        <p:spPr>
          <a:xfrm>
            <a:off x="746655" y="6659483"/>
            <a:ext cx="6942133" cy="402483"/>
          </a:xfrm>
          <a:prstGeom prst="rect">
            <a:avLst/>
          </a:prstGeom>
        </p:spPr>
        <p:txBody>
          <a:bodyPr vert="horz" lIns="91440" tIns="45720" rIns="91440" bIns="45720" rtlCol="0" anchor="ctr"/>
          <a:lstStyle>
            <a:lvl1pPr algn="l">
              <a:defRPr sz="992">
                <a:solidFill>
                  <a:schemeClr val="tx1">
                    <a:tint val="75000"/>
                  </a:schemeClr>
                </a:solidFill>
              </a:defRPr>
            </a:lvl1pPr>
          </a:lstStyle>
          <a:p>
            <a:pPr lvl="0"/>
            <a:endParaRPr lang="es-ES"/>
          </a:p>
        </p:txBody>
      </p:sp>
      <p:sp>
        <p:nvSpPr>
          <p:cNvPr id="6" name="Slide Number Placeholder 5"/>
          <p:cNvSpPr>
            <a:spLocks noGrp="1"/>
          </p:cNvSpPr>
          <p:nvPr>
            <p:ph type="sldNum" sz="quarter" idx="4"/>
          </p:nvPr>
        </p:nvSpPr>
        <p:spPr>
          <a:xfrm>
            <a:off x="9469864" y="6659483"/>
            <a:ext cx="753274" cy="402483"/>
          </a:xfrm>
          <a:prstGeom prst="rect">
            <a:avLst/>
          </a:prstGeom>
        </p:spPr>
        <p:txBody>
          <a:bodyPr vert="horz" lIns="91440" tIns="45720" rIns="91440" bIns="45720" rtlCol="0" anchor="ctr"/>
          <a:lstStyle>
            <a:lvl1pPr algn="r">
              <a:defRPr sz="992">
                <a:solidFill>
                  <a:schemeClr val="accent1"/>
                </a:solidFill>
              </a:defRPr>
            </a:lvl1pPr>
          </a:lstStyle>
          <a:p>
            <a:pPr lvl="0"/>
            <a:fld id="{5C41F19B-B84F-40C2-92B9-2807A1119A43}" type="slidenum">
              <a:rPr lang="es-ES" smtClean="0"/>
              <a:t>‹Nº›</a:t>
            </a:fld>
            <a:endParaRPr lang="es-ES"/>
          </a:p>
        </p:txBody>
      </p:sp>
    </p:spTree>
    <p:extLst>
      <p:ext uri="{BB962C8B-B14F-4D97-AF65-F5344CB8AC3E}">
        <p14:creationId xmlns:p14="http://schemas.microsoft.com/office/powerpoint/2010/main" val="398164001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503972" rtl="0" eaLnBrk="1" latinLnBrk="0" hangingPunct="1">
        <a:spcBef>
          <a:spcPct val="0"/>
        </a:spcBef>
        <a:buNone/>
        <a:defRPr sz="3968"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9333"/>
            <a:ext cx="13439775" cy="7569008"/>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46655" y="671971"/>
            <a:ext cx="9476483" cy="1455937"/>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46655" y="2381650"/>
            <a:ext cx="9476483" cy="427783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42534" y="6659483"/>
            <a:ext cx="1005270" cy="402483"/>
          </a:xfrm>
          <a:prstGeom prst="rect">
            <a:avLst/>
          </a:prstGeom>
        </p:spPr>
        <p:txBody>
          <a:bodyPr vert="horz" lIns="91440" tIns="45720" rIns="91440" bIns="45720" rtlCol="0" anchor="ctr"/>
          <a:lstStyle>
            <a:lvl1pPr algn="r">
              <a:defRPr sz="992">
                <a:solidFill>
                  <a:schemeClr val="tx1">
                    <a:tint val="75000"/>
                  </a:schemeClr>
                </a:solidFill>
              </a:defRPr>
            </a:lvl1pPr>
          </a:lstStyle>
          <a:p>
            <a:pPr lvl="0"/>
            <a:endParaRPr lang="es-ES"/>
          </a:p>
        </p:txBody>
      </p:sp>
      <p:sp>
        <p:nvSpPr>
          <p:cNvPr id="5" name="Footer Placeholder 4"/>
          <p:cNvSpPr>
            <a:spLocks noGrp="1"/>
          </p:cNvSpPr>
          <p:nvPr>
            <p:ph type="ftr" sz="quarter" idx="3"/>
          </p:nvPr>
        </p:nvSpPr>
        <p:spPr>
          <a:xfrm>
            <a:off x="746655" y="6659483"/>
            <a:ext cx="6942133" cy="402483"/>
          </a:xfrm>
          <a:prstGeom prst="rect">
            <a:avLst/>
          </a:prstGeom>
        </p:spPr>
        <p:txBody>
          <a:bodyPr vert="horz" lIns="91440" tIns="45720" rIns="91440" bIns="45720" rtlCol="0" anchor="ctr"/>
          <a:lstStyle>
            <a:lvl1pPr algn="l">
              <a:defRPr sz="992">
                <a:solidFill>
                  <a:schemeClr val="tx1">
                    <a:tint val="75000"/>
                  </a:schemeClr>
                </a:solidFill>
              </a:defRPr>
            </a:lvl1pPr>
          </a:lstStyle>
          <a:p>
            <a:pPr lvl="0"/>
            <a:endParaRPr lang="es-ES"/>
          </a:p>
        </p:txBody>
      </p:sp>
      <p:sp>
        <p:nvSpPr>
          <p:cNvPr id="6" name="Slide Number Placeholder 5"/>
          <p:cNvSpPr>
            <a:spLocks noGrp="1"/>
          </p:cNvSpPr>
          <p:nvPr>
            <p:ph type="sldNum" sz="quarter" idx="4"/>
          </p:nvPr>
        </p:nvSpPr>
        <p:spPr>
          <a:xfrm>
            <a:off x="9469864" y="6659483"/>
            <a:ext cx="753274" cy="402483"/>
          </a:xfrm>
          <a:prstGeom prst="rect">
            <a:avLst/>
          </a:prstGeom>
        </p:spPr>
        <p:txBody>
          <a:bodyPr vert="horz" lIns="91440" tIns="45720" rIns="91440" bIns="45720" rtlCol="0" anchor="ctr"/>
          <a:lstStyle>
            <a:lvl1pPr algn="r">
              <a:defRPr sz="992">
                <a:solidFill>
                  <a:schemeClr val="accent1"/>
                </a:solidFill>
              </a:defRPr>
            </a:lvl1pPr>
          </a:lstStyle>
          <a:p>
            <a:pPr lvl="0"/>
            <a:fld id="{5C41F19B-B84F-40C2-92B9-2807A1119A43}" type="slidenum">
              <a:rPr lang="es-ES" smtClean="0"/>
              <a:t>‹Nº›</a:t>
            </a:fld>
            <a:endParaRPr lang="es-ES"/>
          </a:p>
        </p:txBody>
      </p:sp>
    </p:spTree>
    <p:extLst>
      <p:ext uri="{BB962C8B-B14F-4D97-AF65-F5344CB8AC3E}">
        <p14:creationId xmlns:p14="http://schemas.microsoft.com/office/powerpoint/2010/main" val="152539544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503972" rtl="0" eaLnBrk="1" latinLnBrk="0" hangingPunct="1">
        <a:spcBef>
          <a:spcPct val="0"/>
        </a:spcBef>
        <a:buNone/>
        <a:defRPr sz="3968"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jsbin.com/?js,console"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hyperlink" Target="https://www.escuelafrontend.com/coercion-de-datos-en-javascript"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60.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jsref/jsref_obj_array.asp" TargetMode="Externa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22.jpe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3.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23.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hyperlink" Target="https://es.javascript.info/dom-navigation#en-la-parte-superior-documentelement-y-body" TargetMode="External"/><Relationship Id="rId2" Type="http://schemas.openxmlformats.org/officeDocument/2006/relationships/notesSlide" Target="../notesSlides/notesSlide63.xml"/><Relationship Id="rId1" Type="http://schemas.openxmlformats.org/officeDocument/2006/relationships/slideLayout" Target="../slideLayouts/slideLayout23.xml"/><Relationship Id="rId5" Type="http://schemas.openxmlformats.org/officeDocument/2006/relationships/image" Target="../media/image131.png"/><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137.jpeg"/><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23.xml"/><Relationship Id="rId5" Type="http://schemas.openxmlformats.org/officeDocument/2006/relationships/image" Target="../media/image145.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23.xml"/><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image" Target="../media/image149.png"/></Relationships>
</file>

<file path=ppt/slides/_rels/slide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151.png"/><Relationship Id="rId4" Type="http://schemas.openxmlformats.org/officeDocument/2006/relationships/image" Target="../media/image150.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4.xml"/><Relationship Id="rId1" Type="http://schemas.openxmlformats.org/officeDocument/2006/relationships/slideLayout" Target="../slideLayouts/slideLayout23.xml"/><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158.png"/><Relationship Id="rId4" Type="http://schemas.openxmlformats.org/officeDocument/2006/relationships/image" Target="../media/image157.png"/></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61.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16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165.png"/></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168.png"/></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8.xml"/><Relationship Id="rId1" Type="http://schemas.openxmlformats.org/officeDocument/2006/relationships/slideLayout" Target="../slideLayouts/slideLayout23.xml"/><Relationship Id="rId5" Type="http://schemas.openxmlformats.org/officeDocument/2006/relationships/image" Target="../media/image64.png"/><Relationship Id="rId4" Type="http://schemas.openxmlformats.org/officeDocument/2006/relationships/image" Target="../media/image177.png"/></Relationships>
</file>

<file path=ppt/slides/_rels/slide89.xml.rels><?xml version="1.0" encoding="UTF-8" standalone="yes"?>
<Relationships xmlns="http://schemas.openxmlformats.org/package/2006/relationships"><Relationship Id="rId3" Type="http://schemas.openxmlformats.org/officeDocument/2006/relationships/hyperlink" Target="https://es.javascript.info/" TargetMode="External"/><Relationship Id="rId7" Type="http://schemas.openxmlformats.org/officeDocument/2006/relationships/image" Target="../media/image179.png"/><Relationship Id="rId2" Type="http://schemas.openxmlformats.org/officeDocument/2006/relationships/notesSlide" Target="../notesSlides/notesSlide89.xml"/><Relationship Id="rId1" Type="http://schemas.openxmlformats.org/officeDocument/2006/relationships/slideLayout" Target="../slideLayouts/slideLayout23.xml"/><Relationship Id="rId6" Type="http://schemas.openxmlformats.org/officeDocument/2006/relationships/image" Target="../media/image178.png"/><Relationship Id="rId5" Type="http://schemas.openxmlformats.org/officeDocument/2006/relationships/hyperlink" Target="https://uniwebsidad.com/libros/javascript" TargetMode="External"/><Relationship Id="rId4" Type="http://schemas.openxmlformats.org/officeDocument/2006/relationships/hyperlink" Target="https://www.w3schools.com/js/default.a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33"/>
            <a:ext cx="13439779" cy="7569008"/>
            <a:chOff x="0" y="-8467"/>
            <a:chExt cx="12192000" cy="6866467"/>
          </a:xfrm>
        </p:grpSpPr>
        <p:cxnSp>
          <p:nvCxnSpPr>
            <p:cNvPr id="222" name="Straight Connector 22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6" name="Isosceles Triangle 22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30" name="Isosceles Triangle 22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31" name="Isosceles Triangle 23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pic>
        <p:nvPicPr>
          <p:cNvPr id="6" name="Picture 14" descr="Getting started with JavaScript for PHP developers - LogRocket Blog">
            <a:extLst>
              <a:ext uri="{FF2B5EF4-FFF2-40B4-BE49-F238E27FC236}">
                <a16:creationId xmlns:a16="http://schemas.microsoft.com/office/drawing/2014/main" id="{C22CE754-934E-4B17-B343-B85215B99A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00" t="5983" r="17839" b="2769"/>
          <a:stretch/>
        </p:blipFill>
        <p:spPr bwMode="auto">
          <a:xfrm>
            <a:off x="4706846" y="-1"/>
            <a:ext cx="8732929" cy="7559676"/>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9619489-05EB-4427-BD9F-6E3E065322FD}"/>
              </a:ext>
            </a:extLst>
          </p:cNvPr>
          <p:cNvSpPr txBox="1">
            <a:spLocks noGrp="1"/>
          </p:cNvSpPr>
          <p:nvPr>
            <p:ph type="title" idx="4294967295"/>
          </p:nvPr>
        </p:nvSpPr>
        <p:spPr>
          <a:xfrm>
            <a:off x="1425308" y="2469428"/>
            <a:ext cx="4506591" cy="2611486"/>
          </a:xfrm>
        </p:spPr>
        <p:txBody>
          <a:bodyPr vert="horz" lIns="91440" tIns="45720" rIns="91440" bIns="45720" rtlCol="0" anchor="b">
            <a:normAutofit/>
          </a:bodyPr>
          <a:lstStyle/>
          <a:p>
            <a:pPr algn="r" defTabSz="457200">
              <a:lnSpc>
                <a:spcPct val="90000"/>
              </a:lnSpc>
            </a:pPr>
            <a:r>
              <a:rPr lang="en-US" sz="3300"/>
              <a:t>UD 6 </a:t>
            </a:r>
            <a:r>
              <a:rPr lang="en-US" sz="3300" dirty="0"/>
              <a:t>– MANIPULACIÓN DE DOCUMENTOS WEB CON JavaScript</a:t>
            </a:r>
          </a:p>
        </p:txBody>
      </p:sp>
      <p:cxnSp>
        <p:nvCxnSpPr>
          <p:cNvPr id="233" name="Straight Connector 23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30076" y="0"/>
            <a:ext cx="1343978" cy="7559675"/>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85196" y="4058076"/>
            <a:ext cx="5251079" cy="3501599"/>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142" y="-9333"/>
            <a:ext cx="3315133" cy="7569008"/>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3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294" y="-9333"/>
            <a:ext cx="2853481" cy="7569008"/>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6501" y="3359855"/>
            <a:ext cx="3593274" cy="419982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9827" y="-9333"/>
            <a:ext cx="3146449" cy="7569008"/>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4146" y="-9333"/>
            <a:ext cx="1422127" cy="7569008"/>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58537" y="-9333"/>
            <a:ext cx="1377736" cy="7569008"/>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41" y="3957163"/>
            <a:ext cx="2003134" cy="3602512"/>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fr-FR" dirty="0"/>
              <a:t>3 – De Java a JavaScript</a:t>
            </a: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9542032" cy="5572126"/>
          </a:xfrm>
        </p:spPr>
        <p:txBody>
          <a:bodyPr>
            <a:normAutofit/>
          </a:bodyPr>
          <a:lstStyle/>
          <a:p>
            <a:pPr marL="0" lvl="0" indent="0">
              <a:buNone/>
            </a:pPr>
            <a:r>
              <a:rPr lang="fr-FR" sz="3600" b="1" dirty="0"/>
              <a:t>3 – De Java a JavaScript</a:t>
            </a:r>
            <a:endParaRPr lang="es-ES" sz="3600" b="1" dirty="0"/>
          </a:p>
          <a:p>
            <a:pPr lvl="0" algn="just"/>
            <a:r>
              <a:rPr lang="es-ES" sz="2800" dirty="0"/>
              <a:t>Java y </a:t>
            </a:r>
            <a:r>
              <a:rPr lang="es-ES" sz="2800" dirty="0" err="1"/>
              <a:t>Javascript</a:t>
            </a:r>
            <a:r>
              <a:rPr lang="es-ES" sz="2800" dirty="0"/>
              <a:t> (JS) son dos lenguajes </a:t>
            </a:r>
            <a:r>
              <a:rPr lang="es-ES" sz="2800" b="1" dirty="0">
                <a:solidFill>
                  <a:srgbClr val="FF0000"/>
                </a:solidFill>
              </a:rPr>
              <a:t>DISTINTOS</a:t>
            </a:r>
            <a:r>
              <a:rPr lang="es-ES" sz="2800" dirty="0"/>
              <a:t>, solo que por razones históricas/comerciales, ambos comienzan por la palabra "Java".</a:t>
            </a:r>
          </a:p>
          <a:p>
            <a:pPr lvl="0" algn="just"/>
            <a:r>
              <a:rPr lang="es-ES" sz="2800" dirty="0"/>
              <a:t>Eso significa que para aprender JS tendremos que "abandonar" ciertos conceptos que funcionan en Java y no "forzar" que un lenguaje encaje en el otro.</a:t>
            </a:r>
          </a:p>
          <a:p>
            <a:pPr lvl="0" algn="just"/>
            <a:r>
              <a:rPr lang="es-ES" sz="2800" dirty="0"/>
              <a:t>Antes de entrar en los detalles de JS, hagamos una comparativa de ambos lenguajes para ver comprender mejor sus diferencias.</a:t>
            </a:r>
          </a:p>
          <a:p>
            <a:pPr lvl="0" algn="just"/>
            <a:endParaRPr lang="es-ES" dirty="0"/>
          </a:p>
        </p:txBody>
      </p:sp>
      <p:pic>
        <p:nvPicPr>
          <p:cNvPr id="5122" name="Picture 2" descr="Jaume Suñer Mut on Twitter: &amp;quot;… &amp;quot;">
            <a:extLst>
              <a:ext uri="{FF2B5EF4-FFF2-40B4-BE49-F238E27FC236}">
                <a16:creationId xmlns:a16="http://schemas.microsoft.com/office/drawing/2014/main" id="{4F59B6CC-E7C8-488E-AD48-3F08D9EADB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40" r="6326" b="7013"/>
          <a:stretch/>
        </p:blipFill>
        <p:spPr bwMode="auto">
          <a:xfrm>
            <a:off x="10025475" y="1818378"/>
            <a:ext cx="3134600" cy="5074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fr-FR" dirty="0"/>
              <a:t>3 – De Java a JavaScript</a:t>
            </a: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635162"/>
            <a:ext cx="10316582" cy="5755342"/>
          </a:xfrm>
        </p:spPr>
        <p:txBody>
          <a:bodyPr>
            <a:normAutofit/>
          </a:bodyPr>
          <a:lstStyle/>
          <a:p>
            <a:pPr lvl="0" algn="just"/>
            <a:r>
              <a:rPr lang="es-ES" sz="2800" dirty="0"/>
              <a:t>Comparativa:</a:t>
            </a:r>
          </a:p>
          <a:p>
            <a:pPr lvl="0" algn="just"/>
            <a:endParaRPr lang="es-ES" dirty="0"/>
          </a:p>
        </p:txBody>
      </p:sp>
      <p:graphicFrame>
        <p:nvGraphicFramePr>
          <p:cNvPr id="5" name="Tabla 4">
            <a:extLst>
              <a:ext uri="{FF2B5EF4-FFF2-40B4-BE49-F238E27FC236}">
                <a16:creationId xmlns:a16="http://schemas.microsoft.com/office/drawing/2014/main" id="{F539FE03-74B7-4957-94A9-9CB8D26DF477}"/>
              </a:ext>
            </a:extLst>
          </p:cNvPr>
          <p:cNvGraphicFramePr>
            <a:graphicFrameLocks noGrp="1"/>
          </p:cNvGraphicFramePr>
          <p:nvPr>
            <p:extLst>
              <p:ext uri="{D42A27DB-BD31-4B8C-83A1-F6EECF244321}">
                <p14:modId xmlns:p14="http://schemas.microsoft.com/office/powerpoint/2010/main" val="3411069"/>
              </p:ext>
            </p:extLst>
          </p:nvPr>
        </p:nvGraphicFramePr>
        <p:xfrm>
          <a:off x="734994" y="2264478"/>
          <a:ext cx="12425081" cy="5013441"/>
        </p:xfrm>
        <a:graphic>
          <a:graphicData uri="http://schemas.openxmlformats.org/drawingml/2006/table">
            <a:tbl>
              <a:tblPr firstRow="1" firstCol="1" bandRow="1"/>
              <a:tblGrid>
                <a:gridCol w="5829476">
                  <a:extLst>
                    <a:ext uri="{9D8B030D-6E8A-4147-A177-3AD203B41FA5}">
                      <a16:colId xmlns:a16="http://schemas.microsoft.com/office/drawing/2014/main" val="3593110115"/>
                    </a:ext>
                  </a:extLst>
                </a:gridCol>
                <a:gridCol w="6595605">
                  <a:extLst>
                    <a:ext uri="{9D8B030D-6E8A-4147-A177-3AD203B41FA5}">
                      <a16:colId xmlns:a16="http://schemas.microsoft.com/office/drawing/2014/main" val="3148631526"/>
                    </a:ext>
                  </a:extLst>
                </a:gridCol>
              </a:tblGrid>
              <a:tr h="297742">
                <a:tc>
                  <a:txBody>
                    <a:bodyPr/>
                    <a:lstStyle/>
                    <a:p>
                      <a:pPr algn="ctr">
                        <a:lnSpc>
                          <a:spcPct val="107000"/>
                        </a:lnSpc>
                        <a:spcAft>
                          <a:spcPts val="800"/>
                        </a:spcAft>
                      </a:pPr>
                      <a:r>
                        <a:rPr lang="es-ES_tradnl" sz="2000" b="1" dirty="0">
                          <a:effectLst/>
                          <a:latin typeface="+mj-lt"/>
                          <a:ea typeface="Calibri" panose="020F0502020204030204" pitchFamily="34" charset="0"/>
                          <a:cs typeface="Times New Roman" panose="02020603050405020304" pitchFamily="18" charset="0"/>
                        </a:rPr>
                        <a:t>JAVA</a:t>
                      </a:r>
                      <a:endParaRPr lang="es-ES" sz="2000" dirty="0">
                        <a:effectLst/>
                        <a:latin typeface="+mj-lt"/>
                        <a:ea typeface="Calibri" panose="020F0502020204030204" pitchFamily="34" charset="0"/>
                        <a:cs typeface="Times New Roman" panose="02020603050405020304" pitchFamily="18" charset="0"/>
                      </a:endParaRPr>
                    </a:p>
                  </a:txBody>
                  <a:tcPr marL="68536" marR="68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lnSpc>
                          <a:spcPct val="107000"/>
                        </a:lnSpc>
                        <a:spcAft>
                          <a:spcPts val="800"/>
                        </a:spcAft>
                      </a:pPr>
                      <a:r>
                        <a:rPr lang="es-ES_tradnl" sz="2000" b="1" dirty="0">
                          <a:effectLst/>
                          <a:latin typeface="+mj-lt"/>
                          <a:ea typeface="Calibri" panose="020F0502020204030204" pitchFamily="34" charset="0"/>
                          <a:cs typeface="Times New Roman" panose="02020603050405020304" pitchFamily="18" charset="0"/>
                        </a:rPr>
                        <a:t>JAVASCRIPT</a:t>
                      </a:r>
                      <a:endParaRPr lang="es-ES" sz="2000" dirty="0">
                        <a:effectLst/>
                        <a:latin typeface="+mj-lt"/>
                        <a:ea typeface="Calibri" panose="020F0502020204030204" pitchFamily="34" charset="0"/>
                        <a:cs typeface="Times New Roman" panose="02020603050405020304" pitchFamily="18" charset="0"/>
                      </a:endParaRPr>
                    </a:p>
                  </a:txBody>
                  <a:tcPr marL="68536" marR="68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39136960"/>
                  </a:ext>
                </a:extLst>
              </a:tr>
              <a:tr h="667337">
                <a:tc>
                  <a:txBody>
                    <a:bodyPr/>
                    <a:lstStyle/>
                    <a:p>
                      <a:pPr marL="0" lvl="0" indent="0" algn="just">
                        <a:lnSpc>
                          <a:spcPct val="107000"/>
                        </a:lnSpc>
                        <a:buFont typeface="Symbol" panose="05050102010706020507" pitchFamily="18" charset="2"/>
                        <a:buNone/>
                      </a:pP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Sigue el paradigma Orientado a Objetos puro.</a:t>
                      </a: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lvl="0" indent="0" algn="just">
                        <a:lnSpc>
                          <a:spcPct val="107000"/>
                        </a:lnSpc>
                        <a:buFont typeface="Symbol" panose="05050102010706020507" pitchFamily="18" charset="2"/>
                        <a:buNone/>
                      </a:pP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Sigue un paradigma OO "propio" que no está basado en la herencia de clases, sino en prototipos.</a:t>
                      </a: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2943838"/>
                  </a:ext>
                </a:extLst>
              </a:tr>
              <a:tr h="571920">
                <a:tc>
                  <a:txBody>
                    <a:bodyPr/>
                    <a:lstStyle/>
                    <a:p>
                      <a:pPr marL="0" lvl="0" indent="0" algn="just">
                        <a:lnSpc>
                          <a:spcPct val="107000"/>
                        </a:lnSpc>
                        <a:buFont typeface="Symbol" panose="05050102010706020507" pitchFamily="18" charset="2"/>
                        <a:buNone/>
                      </a:pP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Existen modificadores de acceso: </a:t>
                      </a:r>
                      <a:r>
                        <a:rPr lang="es-ES" sz="1500" b="0" dirty="0" err="1">
                          <a:solidFill>
                            <a:schemeClr val="tx1">
                              <a:lumMod val="85000"/>
                              <a:lumOff val="15000"/>
                            </a:schemeClr>
                          </a:solidFill>
                          <a:effectLst/>
                          <a:latin typeface="+mj-lt"/>
                          <a:ea typeface="Calibri" panose="020F0502020204030204" pitchFamily="34" charset="0"/>
                          <a:cs typeface="Times New Roman" panose="02020603050405020304" pitchFamily="18" charset="0"/>
                        </a:rPr>
                        <a:t>private</a:t>
                      </a: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 </a:t>
                      </a:r>
                      <a:r>
                        <a:rPr lang="es-ES" sz="1500" b="0" dirty="0" err="1">
                          <a:solidFill>
                            <a:schemeClr val="tx1">
                              <a:lumMod val="85000"/>
                              <a:lumOff val="15000"/>
                            </a:schemeClr>
                          </a:solidFill>
                          <a:effectLst/>
                          <a:latin typeface="+mj-lt"/>
                          <a:ea typeface="Calibri" panose="020F0502020204030204" pitchFamily="34" charset="0"/>
                          <a:cs typeface="Times New Roman" panose="02020603050405020304" pitchFamily="18" charset="0"/>
                        </a:rPr>
                        <a:t>public</a:t>
                      </a: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a:t>
                      </a: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lvl="0" indent="0" algn="just">
                        <a:lnSpc>
                          <a:spcPct val="107000"/>
                        </a:lnSpc>
                        <a:buFont typeface="Symbol" panose="05050102010706020507" pitchFamily="18" charset="2"/>
                        <a:buNone/>
                      </a:pP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No existen modificadores de acceso a los miembros de un objeto. Todo se considera </a:t>
                      </a:r>
                      <a:r>
                        <a:rPr lang="es-ES" sz="1500" b="0" dirty="0" err="1">
                          <a:solidFill>
                            <a:schemeClr val="tx1">
                              <a:lumMod val="85000"/>
                              <a:lumOff val="15000"/>
                            </a:schemeClr>
                          </a:solidFill>
                          <a:effectLst/>
                          <a:latin typeface="+mj-lt"/>
                          <a:ea typeface="Calibri" panose="020F0502020204030204" pitchFamily="34" charset="0"/>
                          <a:cs typeface="Times New Roman" panose="02020603050405020304" pitchFamily="18" charset="0"/>
                        </a:rPr>
                        <a:t>public</a:t>
                      </a: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a:t>
                      </a: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29130027"/>
                  </a:ext>
                </a:extLst>
              </a:tr>
              <a:tr h="612221">
                <a:tc>
                  <a:txBody>
                    <a:bodyPr/>
                    <a:lstStyle/>
                    <a:p>
                      <a:pPr marL="0" lvl="0" indent="0" algn="just">
                        <a:lnSpc>
                          <a:spcPct val="107000"/>
                        </a:lnSpc>
                        <a:buFont typeface="Symbol" panose="05050102010706020507" pitchFamily="18" charset="2"/>
                        <a:buNone/>
                      </a:pPr>
                      <a:r>
                        <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rPr>
                        <a:t>No permite el paradigma Estructurado. Los métodos siempre se presentan dentro de una clase.</a:t>
                      </a: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Permite el paradigma Estructurado en el que las funciones son métodos "sueltos", que no están incluidos en ninguna clase.</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45578241"/>
                  </a:ext>
                </a:extLst>
              </a:tr>
              <a:tr h="585561">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No es un lenguaje de script y para ejecutar un programa hace falta una estructura concreta: método </a:t>
                      </a:r>
                      <a:r>
                        <a:rPr lang="es-ES_tradnl" sz="1500" b="0" kern="1200" dirty="0" err="1">
                          <a:solidFill>
                            <a:schemeClr val="tx1">
                              <a:lumMod val="85000"/>
                              <a:lumOff val="15000"/>
                            </a:schemeClr>
                          </a:solidFill>
                          <a:effectLst/>
                          <a:latin typeface="+mn-lt"/>
                          <a:ea typeface="Calibri" panose="020F0502020204030204" pitchFamily="34" charset="0"/>
                          <a:cs typeface="Times New Roman" panose="02020603050405020304" pitchFamily="18" charset="0"/>
                        </a:rPr>
                        <a:t>main</a:t>
                      </a: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Es un lenguaje de script, así que para lanzar un script solo hace falta una sucesión de instrucciones, sin apenas estructura.</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20482154"/>
                  </a:ext>
                </a:extLst>
              </a:tr>
              <a:tr h="624751">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Es de tipado fuerte (si una variable es de un tipo será de ese tipo durante todo el programa)</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Es de tipado débil (las variables pueden cambiar de tipo durante el programa)</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3793545"/>
                  </a:ext>
                </a:extLst>
              </a:tr>
              <a:tr h="793875">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El compilador es "estricto" con el programador y no hace suposiciones, si hay un error te lo señala.</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El intérprete es "amable" con el programador y hace algunas suposiciones para "pasar por alto" algunos errores.</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66543654"/>
                  </a:ext>
                </a:extLst>
              </a:tr>
              <a:tr h="854817">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Su entorno de ejecución es la MVJ que puede "estar sola" o embebida en un navegador.</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just" defTabSz="503972" rtl="0" eaLnBrk="1" fontAlgn="auto" latinLnBrk="0" hangingPunct="1">
                        <a:lnSpc>
                          <a:spcPct val="107000"/>
                        </a:lnSpc>
                        <a:spcBef>
                          <a:spcPts val="0"/>
                        </a:spcBef>
                        <a:spcAft>
                          <a:spcPts val="0"/>
                        </a:spcAft>
                        <a:buClrTx/>
                        <a:buSzTx/>
                        <a:buFont typeface="Symbol" panose="05050102010706020507" pitchFamily="18" charset="2"/>
                        <a:buNone/>
                        <a:tabLst/>
                        <a:defRPr/>
                      </a:pPr>
                      <a:r>
                        <a:rPr lang="es-ES_tradnl" sz="1500" b="0" kern="1200" dirty="0">
                          <a:solidFill>
                            <a:schemeClr val="tx1">
                              <a:lumMod val="85000"/>
                              <a:lumOff val="15000"/>
                            </a:schemeClr>
                          </a:solidFill>
                          <a:effectLst/>
                          <a:latin typeface="+mn-lt"/>
                          <a:ea typeface="Calibri" panose="020F0502020204030204" pitchFamily="34" charset="0"/>
                          <a:cs typeface="Times New Roman" panose="02020603050405020304" pitchFamily="18" charset="0"/>
                        </a:rPr>
                        <a:t>Su entorno de ejecución "natural" es el intérprete de JS que tienen los navegadores, aunque también hay intérpretes "en solitario" como Node.JS.</a:t>
                      </a:r>
                      <a:endParaRPr lang="es-ES" sz="1500" b="0" dirty="0">
                        <a:solidFill>
                          <a:schemeClr val="tx1">
                            <a:lumMod val="85000"/>
                            <a:lumOff val="15000"/>
                          </a:schemeClr>
                        </a:solidFill>
                        <a:effectLst/>
                        <a:latin typeface="+mj-lt"/>
                        <a:ea typeface="Calibri" panose="020F0502020204030204" pitchFamily="34" charset="0"/>
                        <a:cs typeface="Times New Roman" panose="02020603050405020304" pitchFamily="18" charset="0"/>
                      </a:endParaRPr>
                    </a:p>
                  </a:txBody>
                  <a:tcPr marL="144000" marR="144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64732376"/>
                  </a:ext>
                </a:extLst>
              </a:tr>
            </a:tbl>
          </a:graphicData>
        </a:graphic>
      </p:graphicFrame>
    </p:spTree>
    <p:extLst>
      <p:ext uri="{BB962C8B-B14F-4D97-AF65-F5344CB8AC3E}">
        <p14:creationId xmlns:p14="http://schemas.microsoft.com/office/powerpoint/2010/main" val="973314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fr-FR" dirty="0"/>
              <a:t>3 – De Java a JavaScript</a:t>
            </a: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699" y="1818378"/>
            <a:ext cx="10035179" cy="5572126"/>
          </a:xfrm>
        </p:spPr>
        <p:txBody>
          <a:bodyPr>
            <a:normAutofit/>
          </a:bodyPr>
          <a:lstStyle/>
          <a:p>
            <a:pPr lvl="0" algn="just"/>
            <a:r>
              <a:rPr lang="es-ES" sz="2800" dirty="0"/>
              <a:t>Pero también hay muchos conceptos y </a:t>
            </a:r>
            <a:r>
              <a:rPr lang="es-ES" sz="2800" b="1" dirty="0"/>
              <a:t>elementos</a:t>
            </a:r>
            <a:r>
              <a:rPr lang="es-ES" sz="2800" dirty="0"/>
              <a:t> sintácticos </a:t>
            </a:r>
            <a:r>
              <a:rPr lang="es-ES" sz="2800" b="1" dirty="0"/>
              <a:t>comunes</a:t>
            </a:r>
            <a:r>
              <a:rPr lang="es-ES" sz="2800" dirty="0"/>
              <a:t> que funcionan exactamente igual en ambos lenguajes:</a:t>
            </a:r>
          </a:p>
          <a:p>
            <a:pPr lvl="1" algn="just"/>
            <a:r>
              <a:rPr lang="es-ES" sz="2580" dirty="0"/>
              <a:t>Comentarios con // o con /* … */</a:t>
            </a:r>
          </a:p>
          <a:p>
            <a:pPr lvl="1" algn="just"/>
            <a:r>
              <a:rPr lang="es-ES" sz="2580" dirty="0"/>
              <a:t>Las instrucciones terminan con ; (aunque los navegadores aceptan que se te olvide)</a:t>
            </a:r>
          </a:p>
          <a:p>
            <a:pPr lvl="1" algn="just"/>
            <a:r>
              <a:rPr lang="es-ES" sz="2580" dirty="0"/>
              <a:t>Se consideran identificadores válidos (para nombres de funciones o variables…) aquellos que comienza por letra, _ o $ y le siguen otras letras, números o _ o $</a:t>
            </a:r>
          </a:p>
          <a:p>
            <a:pPr lvl="1" algn="just"/>
            <a:r>
              <a:rPr lang="es-ES" sz="2580" dirty="0"/>
              <a:t>El estilo de nombrado también sigue las mismas reglas que en Java (</a:t>
            </a:r>
            <a:r>
              <a:rPr lang="es-ES" sz="2580" dirty="0" err="1"/>
              <a:t>UpperCamelCase</a:t>
            </a:r>
            <a:r>
              <a:rPr lang="es-ES" sz="2580" dirty="0"/>
              <a:t> para Clases/Prototipos y </a:t>
            </a:r>
            <a:r>
              <a:rPr lang="es-ES" sz="2580" dirty="0" err="1"/>
              <a:t>lowerCamelCase</a:t>
            </a:r>
            <a:r>
              <a:rPr lang="es-ES" sz="2580" dirty="0"/>
              <a:t> para el resto de los elementos del lenguaje)</a:t>
            </a:r>
          </a:p>
          <a:p>
            <a:pPr lvl="1" algn="just"/>
            <a:endParaRPr lang="es-ES" sz="2580" dirty="0"/>
          </a:p>
          <a:p>
            <a:pPr lvl="0" algn="just"/>
            <a:endParaRPr lang="es-ES" sz="2800" dirty="0"/>
          </a:p>
          <a:p>
            <a:pPr lvl="0" algn="just"/>
            <a:endParaRPr lang="es-ES" dirty="0"/>
          </a:p>
        </p:txBody>
      </p:sp>
      <p:grpSp>
        <p:nvGrpSpPr>
          <p:cNvPr id="5" name="Grupo 4">
            <a:extLst>
              <a:ext uri="{FF2B5EF4-FFF2-40B4-BE49-F238E27FC236}">
                <a16:creationId xmlns:a16="http://schemas.microsoft.com/office/drawing/2014/main" id="{383F8AA1-3522-4FAE-BDDE-11F6B99BD8D1}"/>
              </a:ext>
            </a:extLst>
          </p:cNvPr>
          <p:cNvGrpSpPr/>
          <p:nvPr/>
        </p:nvGrpSpPr>
        <p:grpSpPr>
          <a:xfrm>
            <a:off x="10918115" y="2421653"/>
            <a:ext cx="2446356" cy="3669535"/>
            <a:chOff x="10713719" y="2421653"/>
            <a:chExt cx="2446356" cy="3669535"/>
          </a:xfrm>
        </p:grpSpPr>
        <p:pic>
          <p:nvPicPr>
            <p:cNvPr id="7170" name="Picture 2">
              <a:extLst>
                <a:ext uri="{FF2B5EF4-FFF2-40B4-BE49-F238E27FC236}">
                  <a16:creationId xmlns:a16="http://schemas.microsoft.com/office/drawing/2014/main" id="{0D871980-5922-4C6C-8C7D-F724DEB7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102129" y="3033243"/>
              <a:ext cx="3669535" cy="244635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13EA27A-B273-4ED0-AC3F-586AAD91ACDA}"/>
                </a:ext>
              </a:extLst>
            </p:cNvPr>
            <p:cNvSpPr txBox="1"/>
            <p:nvPr/>
          </p:nvSpPr>
          <p:spPr>
            <a:xfrm>
              <a:off x="11457185" y="2792472"/>
              <a:ext cx="959422" cy="523220"/>
            </a:xfrm>
            <a:prstGeom prst="rect">
              <a:avLst/>
            </a:prstGeom>
            <a:noFill/>
          </p:spPr>
          <p:txBody>
            <a:bodyPr wrap="square" rtlCol="0">
              <a:spAutoFit/>
            </a:bodyPr>
            <a:lstStyle/>
            <a:p>
              <a:r>
                <a:rPr lang="es-ES" sz="2800" dirty="0">
                  <a:solidFill>
                    <a:schemeClr val="bg1"/>
                  </a:solidFill>
                </a:rPr>
                <a:t>Java</a:t>
              </a:r>
              <a:endParaRPr lang="es-ES" dirty="0">
                <a:solidFill>
                  <a:schemeClr val="bg1"/>
                </a:solidFill>
              </a:endParaRPr>
            </a:p>
          </p:txBody>
        </p:sp>
        <p:sp>
          <p:nvSpPr>
            <p:cNvPr id="8" name="CuadroTexto 7">
              <a:extLst>
                <a:ext uri="{FF2B5EF4-FFF2-40B4-BE49-F238E27FC236}">
                  <a16:creationId xmlns:a16="http://schemas.microsoft.com/office/drawing/2014/main" id="{AFCD83E6-1000-48BF-BE93-5658501B9D66}"/>
                </a:ext>
              </a:extLst>
            </p:cNvPr>
            <p:cNvSpPr txBox="1"/>
            <p:nvPr/>
          </p:nvSpPr>
          <p:spPr>
            <a:xfrm>
              <a:off x="10998899" y="5031856"/>
              <a:ext cx="1875994" cy="523220"/>
            </a:xfrm>
            <a:prstGeom prst="rect">
              <a:avLst/>
            </a:prstGeom>
            <a:noFill/>
          </p:spPr>
          <p:txBody>
            <a:bodyPr wrap="square" rtlCol="0">
              <a:spAutoFit/>
            </a:bodyPr>
            <a:lstStyle/>
            <a:p>
              <a:r>
                <a:rPr lang="es-ES" sz="2800" dirty="0">
                  <a:solidFill>
                    <a:schemeClr val="bg1"/>
                  </a:solidFill>
                </a:rPr>
                <a:t>JavaScript</a:t>
              </a:r>
              <a:endParaRPr lang="es-ES" dirty="0">
                <a:solidFill>
                  <a:schemeClr val="bg1"/>
                </a:solidFill>
              </a:endParaRPr>
            </a:p>
          </p:txBody>
        </p:sp>
      </p:grpSp>
    </p:spTree>
    <p:extLst>
      <p:ext uri="{BB962C8B-B14F-4D97-AF65-F5344CB8AC3E}">
        <p14:creationId xmlns:p14="http://schemas.microsoft.com/office/powerpoint/2010/main" val="120404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fr-FR" dirty="0"/>
              <a:t>3 – De Java a JavaScript</a:t>
            </a: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9832488" cy="5572126"/>
          </a:xfrm>
        </p:spPr>
        <p:txBody>
          <a:bodyPr>
            <a:normAutofit/>
          </a:bodyPr>
          <a:lstStyle/>
          <a:p>
            <a:pPr lvl="1" algn="just"/>
            <a:r>
              <a:rPr lang="es-ES" sz="2580" dirty="0"/>
              <a:t>Mismas reglas de indentación</a:t>
            </a:r>
          </a:p>
          <a:p>
            <a:pPr lvl="1" algn="just"/>
            <a:r>
              <a:rPr lang="es-ES" sz="2580" dirty="0"/>
              <a:t>Condicionales: </a:t>
            </a:r>
            <a:r>
              <a:rPr lang="es-ES" sz="2580" dirty="0" err="1"/>
              <a:t>if</a:t>
            </a:r>
            <a:r>
              <a:rPr lang="es-ES" sz="2580" dirty="0"/>
              <a:t>, </a:t>
            </a:r>
            <a:r>
              <a:rPr lang="es-ES" sz="2580" dirty="0" err="1"/>
              <a:t>if</a:t>
            </a:r>
            <a:r>
              <a:rPr lang="es-ES" sz="2580" dirty="0"/>
              <a:t>…</a:t>
            </a:r>
            <a:r>
              <a:rPr lang="es-ES" sz="2580" dirty="0" err="1"/>
              <a:t>else</a:t>
            </a:r>
            <a:r>
              <a:rPr lang="es-ES" sz="2580" dirty="0"/>
              <a:t> y switch</a:t>
            </a:r>
          </a:p>
          <a:p>
            <a:pPr lvl="1" algn="just"/>
            <a:r>
              <a:rPr lang="es-ES" sz="2580" dirty="0"/>
              <a:t>Condicional ternaria: condición ? valor1 : valor2;</a:t>
            </a:r>
          </a:p>
          <a:p>
            <a:pPr lvl="1" algn="just"/>
            <a:r>
              <a:rPr lang="es-ES" sz="2580" dirty="0"/>
              <a:t>Bucles: </a:t>
            </a:r>
            <a:r>
              <a:rPr lang="es-ES" sz="2580" dirty="0" err="1"/>
              <a:t>while</a:t>
            </a:r>
            <a:r>
              <a:rPr lang="es-ES" sz="2580" dirty="0"/>
              <a:t>, do…</a:t>
            </a:r>
            <a:r>
              <a:rPr lang="es-ES" sz="2580" dirty="0" err="1"/>
              <a:t>while</a:t>
            </a:r>
            <a:r>
              <a:rPr lang="es-ES" sz="2580" dirty="0"/>
              <a:t> y </a:t>
            </a:r>
            <a:r>
              <a:rPr lang="es-ES" sz="2580" dirty="0" err="1"/>
              <a:t>for</a:t>
            </a:r>
            <a:endParaRPr lang="es-ES" sz="2580" dirty="0"/>
          </a:p>
          <a:p>
            <a:pPr lvl="1" algn="just"/>
            <a:r>
              <a:rPr lang="es-ES" sz="2580" dirty="0"/>
              <a:t>Operadores de asignación: =, +=, -= …</a:t>
            </a:r>
          </a:p>
          <a:p>
            <a:pPr lvl="1" algn="just"/>
            <a:r>
              <a:rPr lang="es-ES" sz="2580" dirty="0"/>
              <a:t>Operadores aritméticos: +, -, *, /, %...</a:t>
            </a:r>
          </a:p>
          <a:p>
            <a:pPr lvl="1" algn="just"/>
            <a:r>
              <a:rPr lang="es-ES" sz="2580" dirty="0"/>
              <a:t>Operadores de autoincremento/decremento: ++, --</a:t>
            </a:r>
          </a:p>
          <a:p>
            <a:pPr lvl="1" algn="just"/>
            <a:r>
              <a:rPr lang="es-ES" sz="2580" dirty="0"/>
              <a:t>Operadores de comparación: ==, !=, &gt;=, &lt;=… (aunque el == funciona un poco diferente). Además, </a:t>
            </a:r>
            <a:r>
              <a:rPr lang="es-ES" sz="2580" dirty="0" err="1"/>
              <a:t>Javascript</a:t>
            </a:r>
            <a:r>
              <a:rPr lang="es-ES" sz="2580" dirty="0"/>
              <a:t> añade otro operador de comparación extra: ===</a:t>
            </a:r>
          </a:p>
          <a:p>
            <a:pPr lvl="1" algn="just"/>
            <a:endParaRPr lang="es-ES" sz="2580" dirty="0"/>
          </a:p>
          <a:p>
            <a:pPr lvl="0" algn="just"/>
            <a:endParaRPr lang="es-ES" sz="2800" dirty="0"/>
          </a:p>
          <a:p>
            <a:pPr lvl="0" algn="just"/>
            <a:endParaRPr lang="es-ES" dirty="0"/>
          </a:p>
        </p:txBody>
      </p:sp>
      <p:grpSp>
        <p:nvGrpSpPr>
          <p:cNvPr id="10" name="Grupo 9">
            <a:extLst>
              <a:ext uri="{FF2B5EF4-FFF2-40B4-BE49-F238E27FC236}">
                <a16:creationId xmlns:a16="http://schemas.microsoft.com/office/drawing/2014/main" id="{D1BCB3DE-092A-4634-8FAA-637BA1F8FAF3}"/>
              </a:ext>
            </a:extLst>
          </p:cNvPr>
          <p:cNvGrpSpPr/>
          <p:nvPr/>
        </p:nvGrpSpPr>
        <p:grpSpPr>
          <a:xfrm>
            <a:off x="10918115" y="2421653"/>
            <a:ext cx="2446356" cy="3669535"/>
            <a:chOff x="10713719" y="2421653"/>
            <a:chExt cx="2446356" cy="3669535"/>
          </a:xfrm>
        </p:grpSpPr>
        <p:pic>
          <p:nvPicPr>
            <p:cNvPr id="11" name="Picture 2">
              <a:extLst>
                <a:ext uri="{FF2B5EF4-FFF2-40B4-BE49-F238E27FC236}">
                  <a16:creationId xmlns:a16="http://schemas.microsoft.com/office/drawing/2014/main" id="{B5E44135-9F19-4150-A80A-8B72EB289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102129" y="3033243"/>
              <a:ext cx="3669535" cy="244635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DC0C5679-11CA-477C-80DD-838DAC43FA6A}"/>
                </a:ext>
              </a:extLst>
            </p:cNvPr>
            <p:cNvSpPr txBox="1"/>
            <p:nvPr/>
          </p:nvSpPr>
          <p:spPr>
            <a:xfrm>
              <a:off x="11457185" y="2792472"/>
              <a:ext cx="959422" cy="523220"/>
            </a:xfrm>
            <a:prstGeom prst="rect">
              <a:avLst/>
            </a:prstGeom>
            <a:noFill/>
          </p:spPr>
          <p:txBody>
            <a:bodyPr wrap="square" rtlCol="0">
              <a:spAutoFit/>
            </a:bodyPr>
            <a:lstStyle/>
            <a:p>
              <a:r>
                <a:rPr lang="es-ES" sz="2800" dirty="0">
                  <a:solidFill>
                    <a:schemeClr val="bg1"/>
                  </a:solidFill>
                </a:rPr>
                <a:t>Java</a:t>
              </a:r>
              <a:endParaRPr lang="es-ES" dirty="0">
                <a:solidFill>
                  <a:schemeClr val="bg1"/>
                </a:solidFill>
              </a:endParaRPr>
            </a:p>
          </p:txBody>
        </p:sp>
        <p:sp>
          <p:nvSpPr>
            <p:cNvPr id="13" name="CuadroTexto 12">
              <a:extLst>
                <a:ext uri="{FF2B5EF4-FFF2-40B4-BE49-F238E27FC236}">
                  <a16:creationId xmlns:a16="http://schemas.microsoft.com/office/drawing/2014/main" id="{04A03A75-7AD7-4C45-88B0-22CC6055640C}"/>
                </a:ext>
              </a:extLst>
            </p:cNvPr>
            <p:cNvSpPr txBox="1"/>
            <p:nvPr/>
          </p:nvSpPr>
          <p:spPr>
            <a:xfrm>
              <a:off x="10998899" y="5031856"/>
              <a:ext cx="1875994" cy="523220"/>
            </a:xfrm>
            <a:prstGeom prst="rect">
              <a:avLst/>
            </a:prstGeom>
            <a:noFill/>
          </p:spPr>
          <p:txBody>
            <a:bodyPr wrap="square" rtlCol="0">
              <a:spAutoFit/>
            </a:bodyPr>
            <a:lstStyle/>
            <a:p>
              <a:r>
                <a:rPr lang="es-ES" sz="2800" dirty="0">
                  <a:solidFill>
                    <a:schemeClr val="bg1"/>
                  </a:solidFill>
                </a:rPr>
                <a:t>JavaScript</a:t>
              </a:r>
              <a:endParaRPr lang="es-ES" dirty="0">
                <a:solidFill>
                  <a:schemeClr val="bg1"/>
                </a:solidFill>
              </a:endParaRPr>
            </a:p>
          </p:txBody>
        </p:sp>
      </p:grpSp>
    </p:spTree>
    <p:extLst>
      <p:ext uri="{BB962C8B-B14F-4D97-AF65-F5344CB8AC3E}">
        <p14:creationId xmlns:p14="http://schemas.microsoft.com/office/powerpoint/2010/main" val="334852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fr-FR" dirty="0"/>
              <a:t>3 – De Java a JavaScript</a:t>
            </a: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133098" cy="5572126"/>
          </a:xfrm>
        </p:spPr>
        <p:txBody>
          <a:bodyPr>
            <a:normAutofit/>
          </a:bodyPr>
          <a:lstStyle/>
          <a:p>
            <a:pPr lvl="1" algn="just"/>
            <a:r>
              <a:rPr lang="es-ES" sz="2580" dirty="0"/>
              <a:t>Operadores lógicos: </a:t>
            </a:r>
            <a:r>
              <a:rPr lang="es-ES" sz="2580" dirty="0">
                <a:latin typeface="Arial" panose="020B0604020202020204" pitchFamily="34" charset="0"/>
                <a:cs typeface="Arial" panose="020B0604020202020204" pitchFamily="34" charset="0"/>
              </a:rPr>
              <a:t>&amp;&amp;</a:t>
            </a:r>
            <a:r>
              <a:rPr lang="es-ES" sz="2580" dirty="0"/>
              <a:t>, || y !</a:t>
            </a:r>
          </a:p>
          <a:p>
            <a:pPr lvl="1" algn="just"/>
            <a:r>
              <a:rPr lang="es-ES" sz="2580" dirty="0"/>
              <a:t>Operador de concatenación de cadenas: +</a:t>
            </a:r>
          </a:p>
          <a:p>
            <a:pPr lvl="1" algn="just"/>
            <a:r>
              <a:rPr lang="es-ES" sz="2580" dirty="0"/>
              <a:t>Operador de acceso a un miembro de un objeto: .</a:t>
            </a:r>
          </a:p>
          <a:p>
            <a:pPr lvl="1" algn="just"/>
            <a:r>
              <a:rPr lang="es-ES" sz="2580" dirty="0"/>
              <a:t>Orden de prioridad de los operadores</a:t>
            </a:r>
          </a:p>
          <a:p>
            <a:pPr lvl="1" algn="just"/>
            <a:r>
              <a:rPr lang="es-ES" sz="2580" dirty="0"/>
              <a:t>Invocación de funciones/métodos:</a:t>
            </a:r>
          </a:p>
          <a:p>
            <a:pPr marL="503972" lvl="1" indent="0" algn="just">
              <a:buNone/>
            </a:pPr>
            <a:r>
              <a:rPr lang="es-ES" sz="2580" dirty="0"/>
              <a:t>	 </a:t>
            </a:r>
            <a:r>
              <a:rPr lang="es-ES" sz="2580" dirty="0" err="1"/>
              <a:t>nombreDeLaFuncion</a:t>
            </a:r>
            <a:r>
              <a:rPr lang="es-ES" sz="2580" dirty="0"/>
              <a:t>(argumento1, argumento2)</a:t>
            </a:r>
          </a:p>
          <a:p>
            <a:pPr marL="503972" lvl="1" indent="0" algn="just">
              <a:buNone/>
            </a:pPr>
            <a:endParaRPr lang="es-ES" sz="2580" dirty="0"/>
          </a:p>
          <a:p>
            <a:pPr marL="503972" lvl="1" indent="0" algn="just">
              <a:buNone/>
            </a:pPr>
            <a:r>
              <a:rPr lang="es-ES" sz="2580" dirty="0"/>
              <a:t>Eso sí… </a:t>
            </a:r>
            <a:r>
              <a:rPr lang="es-ES" sz="2580" i="1" dirty="0"/>
              <a:t>"no es </a:t>
            </a:r>
            <a:r>
              <a:rPr lang="es-ES" sz="2580" i="1" dirty="0">
                <a:solidFill>
                  <a:srgbClr val="FFC000"/>
                </a:solidFill>
              </a:rPr>
              <a:t>ORO</a:t>
            </a:r>
            <a:r>
              <a:rPr lang="es-ES" sz="2580" i="1" dirty="0"/>
              <a:t> todo lo que reluce"</a:t>
            </a:r>
            <a:r>
              <a:rPr lang="es-ES" sz="2580" dirty="0"/>
              <a:t>. La forma de trabajar con los objetos y prototipos de JS es </a:t>
            </a:r>
            <a:r>
              <a:rPr lang="es-ES" sz="2580" dirty="0">
                <a:solidFill>
                  <a:srgbClr val="FF0000"/>
                </a:solidFill>
              </a:rPr>
              <a:t>MUY DIFERENTE </a:t>
            </a:r>
            <a:r>
              <a:rPr lang="es-ES" sz="2580" dirty="0"/>
              <a:t>a cómo se realiza en Java…</a:t>
            </a:r>
          </a:p>
          <a:p>
            <a:pPr lvl="0" algn="just"/>
            <a:endParaRPr lang="es-ES" sz="2800" dirty="0"/>
          </a:p>
          <a:p>
            <a:pPr lvl="0" algn="just"/>
            <a:endParaRPr lang="es-ES" dirty="0"/>
          </a:p>
        </p:txBody>
      </p:sp>
      <p:grpSp>
        <p:nvGrpSpPr>
          <p:cNvPr id="10" name="Grupo 9">
            <a:extLst>
              <a:ext uri="{FF2B5EF4-FFF2-40B4-BE49-F238E27FC236}">
                <a16:creationId xmlns:a16="http://schemas.microsoft.com/office/drawing/2014/main" id="{56193A36-06A0-46DC-81CC-1F5E96A98099}"/>
              </a:ext>
            </a:extLst>
          </p:cNvPr>
          <p:cNvGrpSpPr/>
          <p:nvPr/>
        </p:nvGrpSpPr>
        <p:grpSpPr>
          <a:xfrm>
            <a:off x="10697981" y="1200821"/>
            <a:ext cx="2446356" cy="3669535"/>
            <a:chOff x="10713719" y="2421653"/>
            <a:chExt cx="2446356" cy="3669535"/>
          </a:xfrm>
        </p:grpSpPr>
        <p:pic>
          <p:nvPicPr>
            <p:cNvPr id="11" name="Picture 2">
              <a:extLst>
                <a:ext uri="{FF2B5EF4-FFF2-40B4-BE49-F238E27FC236}">
                  <a16:creationId xmlns:a16="http://schemas.microsoft.com/office/drawing/2014/main" id="{2E38A92B-E46E-4B7D-B90D-18BC8C3E4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102129" y="3033243"/>
              <a:ext cx="3669535" cy="244635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7843159F-7DE6-43AB-83E7-483C72B609A6}"/>
                </a:ext>
              </a:extLst>
            </p:cNvPr>
            <p:cNvSpPr txBox="1"/>
            <p:nvPr/>
          </p:nvSpPr>
          <p:spPr>
            <a:xfrm>
              <a:off x="11457185" y="2792472"/>
              <a:ext cx="959422" cy="523220"/>
            </a:xfrm>
            <a:prstGeom prst="rect">
              <a:avLst/>
            </a:prstGeom>
            <a:noFill/>
          </p:spPr>
          <p:txBody>
            <a:bodyPr wrap="square" rtlCol="0">
              <a:spAutoFit/>
            </a:bodyPr>
            <a:lstStyle/>
            <a:p>
              <a:r>
                <a:rPr lang="es-ES" sz="2800" dirty="0">
                  <a:solidFill>
                    <a:schemeClr val="bg1"/>
                  </a:solidFill>
                </a:rPr>
                <a:t>Java</a:t>
              </a:r>
              <a:endParaRPr lang="es-ES" dirty="0">
                <a:solidFill>
                  <a:schemeClr val="bg1"/>
                </a:solidFill>
              </a:endParaRPr>
            </a:p>
          </p:txBody>
        </p:sp>
        <p:sp>
          <p:nvSpPr>
            <p:cNvPr id="13" name="CuadroTexto 12">
              <a:extLst>
                <a:ext uri="{FF2B5EF4-FFF2-40B4-BE49-F238E27FC236}">
                  <a16:creationId xmlns:a16="http://schemas.microsoft.com/office/drawing/2014/main" id="{65B9FCBD-B06E-4F75-9490-06720A5F2148}"/>
                </a:ext>
              </a:extLst>
            </p:cNvPr>
            <p:cNvSpPr txBox="1"/>
            <p:nvPr/>
          </p:nvSpPr>
          <p:spPr>
            <a:xfrm>
              <a:off x="10998899" y="5031856"/>
              <a:ext cx="1875994" cy="523220"/>
            </a:xfrm>
            <a:prstGeom prst="rect">
              <a:avLst/>
            </a:prstGeom>
            <a:noFill/>
          </p:spPr>
          <p:txBody>
            <a:bodyPr wrap="square" rtlCol="0">
              <a:spAutoFit/>
            </a:bodyPr>
            <a:lstStyle/>
            <a:p>
              <a:r>
                <a:rPr lang="es-ES" sz="2800" dirty="0">
                  <a:solidFill>
                    <a:schemeClr val="bg1"/>
                  </a:solidFill>
                </a:rPr>
                <a:t>JavaScript</a:t>
              </a:r>
              <a:endParaRPr lang="es-ES" dirty="0">
                <a:solidFill>
                  <a:schemeClr val="bg1"/>
                </a:solidFill>
              </a:endParaRPr>
            </a:p>
          </p:txBody>
        </p:sp>
      </p:grpSp>
      <p:pic>
        <p:nvPicPr>
          <p:cNvPr id="8194" name="Picture 2" descr="Que Maten al Diseñador – Diseño e ilustración">
            <a:extLst>
              <a:ext uri="{FF2B5EF4-FFF2-40B4-BE49-F238E27FC236}">
                <a16:creationId xmlns:a16="http://schemas.microsoft.com/office/drawing/2014/main" id="{D3778BF1-AC2C-4F72-AEAC-9E50DA002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3495" y="5160813"/>
            <a:ext cx="2126802" cy="2126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11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4 – Entornos de desarrollo y primer script</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marL="0" lvl="0" indent="0">
              <a:buNone/>
            </a:pPr>
            <a:r>
              <a:rPr lang="es-ES" sz="3600" b="1" dirty="0"/>
              <a:t>4 – Entornos de desarrollo y primer script</a:t>
            </a:r>
          </a:p>
          <a:p>
            <a:pPr algn="just"/>
            <a:r>
              <a:rPr lang="es-ES" sz="2400" dirty="0"/>
              <a:t>En apartado 7 de esta unidad integraremos JS con HTML y CSS y utilizaremos la pareja </a:t>
            </a:r>
            <a:r>
              <a:rPr lang="es-ES" sz="2400" dirty="0" err="1"/>
              <a:t>VSCode</a:t>
            </a:r>
            <a:r>
              <a:rPr lang="es-ES" sz="2400" dirty="0"/>
              <a:t> + Navegador como entorno de desarrollo.</a:t>
            </a:r>
          </a:p>
          <a:p>
            <a:pPr algn="just"/>
            <a:r>
              <a:rPr lang="es-ES" sz="2400" dirty="0"/>
              <a:t>Sin embargo, en esta primera parte, estudiaremos JS con independencia de HTML/CSS. Así que utilizaremos uno de los </a:t>
            </a:r>
            <a:r>
              <a:rPr lang="es-ES" sz="2400" b="1" dirty="0"/>
              <a:t>entornos web de experimentación</a:t>
            </a:r>
            <a:r>
              <a:rPr lang="es-ES" sz="2400" dirty="0"/>
              <a:t> disponibles en Internet que nos permitirán ver simultáneamente el código y la consola.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ES" sz="2400" b="1" dirty="0"/>
              <a:t>JS </a:t>
            </a:r>
            <a:r>
              <a:rPr lang="es-ES" sz="2400" b="1" dirty="0" err="1"/>
              <a:t>Bin</a:t>
            </a:r>
            <a:r>
              <a:rPr lang="es-ES" sz="2400" dirty="0"/>
              <a:t> (papelera JS) tiene esta pinta</a:t>
            </a:r>
          </a:p>
          <a:p>
            <a:pPr lvl="1" algn="just"/>
            <a:r>
              <a:rPr lang="es-ES" sz="2180" dirty="0"/>
              <a:t>Se accede desde la web: </a:t>
            </a:r>
            <a:r>
              <a:rPr lang="es-ES_tradnl" sz="218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https://jsbin.com/?js,console</a:t>
            </a:r>
            <a:endParaRPr lang="es-ES_tradnl" sz="218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lvl="1" algn="just"/>
            <a:r>
              <a:rPr lang="es-ES" sz="2180" dirty="0"/>
              <a:t>Usaremos las pestañas "JavaScript" y "</a:t>
            </a:r>
            <a:r>
              <a:rPr lang="es-ES" sz="2180" dirty="0" err="1"/>
              <a:t>Console</a:t>
            </a:r>
            <a:r>
              <a:rPr lang="es-ES" sz="2180" dirty="0"/>
              <a:t>".</a:t>
            </a:r>
          </a:p>
          <a:p>
            <a:pPr lvl="1" algn="just"/>
            <a:r>
              <a:rPr lang="es-ES" sz="2180" dirty="0"/>
              <a:t>Con el botón "Run" ejecutamos el script de JS.</a:t>
            </a:r>
          </a:p>
          <a:p>
            <a:pPr lvl="1" algn="just"/>
            <a:r>
              <a:rPr lang="es-ES" sz="2180" dirty="0"/>
              <a:t>Con el botón "Clear" se limpian los mensajes de la consola.</a:t>
            </a:r>
          </a:p>
          <a:p>
            <a:pPr lvl="0" algn="just"/>
            <a:endParaRPr lang="es-ES" sz="2400" dirty="0"/>
          </a:p>
        </p:txBody>
      </p:sp>
      <p:pic>
        <p:nvPicPr>
          <p:cNvPr id="5" name="Imagen 4">
            <a:extLst>
              <a:ext uri="{FF2B5EF4-FFF2-40B4-BE49-F238E27FC236}">
                <a16:creationId xmlns:a16="http://schemas.microsoft.com/office/drawing/2014/main" id="{277B00FE-F3A9-4F73-9F25-0FBFABE24521}"/>
              </a:ext>
            </a:extLst>
          </p:cNvPr>
          <p:cNvPicPr>
            <a:picLocks noChangeAspect="1"/>
          </p:cNvPicPr>
          <p:nvPr/>
        </p:nvPicPr>
        <p:blipFill rotWithShape="1">
          <a:blip r:embed="rId4"/>
          <a:srcRect t="1754"/>
          <a:stretch/>
        </p:blipFill>
        <p:spPr>
          <a:xfrm>
            <a:off x="8254018" y="4717597"/>
            <a:ext cx="5054105" cy="204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Flecha: a la derecha 6">
            <a:extLst>
              <a:ext uri="{FF2B5EF4-FFF2-40B4-BE49-F238E27FC236}">
                <a16:creationId xmlns:a16="http://schemas.microsoft.com/office/drawing/2014/main" id="{6B288594-9DAE-4514-A2B6-D53560D1A930}"/>
              </a:ext>
            </a:extLst>
          </p:cNvPr>
          <p:cNvSpPr/>
          <p:nvPr/>
        </p:nvSpPr>
        <p:spPr>
          <a:xfrm>
            <a:off x="5932841" y="5058697"/>
            <a:ext cx="2105030" cy="302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74" name="Picture 2" descr="JS Bin Alternativas y software similar - ProgSoft.net">
            <a:extLst>
              <a:ext uri="{FF2B5EF4-FFF2-40B4-BE49-F238E27FC236}">
                <a16:creationId xmlns:a16="http://schemas.microsoft.com/office/drawing/2014/main" id="{F20FE914-03FE-4B8F-B3C8-0C2CBE5AA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2097" y="2812597"/>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69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4 – Entornos de desarrollo y primer script</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10262793" cy="5572126"/>
          </a:xfrm>
        </p:spPr>
        <p:txBody>
          <a:bodyPr>
            <a:normAutofit/>
          </a:bodyPr>
          <a:lstStyle/>
          <a:p>
            <a:pPr algn="just"/>
            <a:r>
              <a:rPr lang="es-ES" sz="2400" dirty="0"/>
              <a:t>Nuestro primer programa simplemente escribirá un mensaje en la consola. </a:t>
            </a:r>
          </a:p>
          <a:p>
            <a:pPr algn="just"/>
            <a:endParaRPr lang="es-ES" sz="2400" dirty="0"/>
          </a:p>
          <a:p>
            <a:pPr algn="just"/>
            <a:endParaRPr lang="es-ES" sz="2400" dirty="0"/>
          </a:p>
          <a:p>
            <a:pPr algn="just"/>
            <a:endParaRPr lang="es-ES" sz="2400" dirty="0"/>
          </a:p>
          <a:p>
            <a:pPr algn="just"/>
            <a:endParaRPr lang="es-ES" sz="2400" dirty="0"/>
          </a:p>
          <a:p>
            <a:pPr algn="just"/>
            <a:r>
              <a:rPr lang="es-ES" sz="2400" dirty="0"/>
              <a:t>¡</a:t>
            </a:r>
            <a:r>
              <a:rPr lang="es-ES" sz="2400" dirty="0" err="1"/>
              <a:t>Ea</a:t>
            </a:r>
            <a:r>
              <a:rPr lang="es-ES" sz="2400" dirty="0"/>
              <a:t>! Ya sabemos escribir en la consola de JS. </a:t>
            </a:r>
            <a:r>
              <a:rPr lang="es-ES" sz="2400" b="1" dirty="0" err="1"/>
              <a:t>Console</a:t>
            </a:r>
            <a:r>
              <a:rPr lang="es-ES" sz="2400" dirty="0"/>
              <a:t> es un objeto que definen todos los navegadores y </a:t>
            </a:r>
            <a:r>
              <a:rPr lang="es-ES" sz="2400" b="1" dirty="0"/>
              <a:t>log</a:t>
            </a:r>
            <a:r>
              <a:rPr lang="es-ES" sz="2400" dirty="0"/>
              <a:t> es un método de este objeto.</a:t>
            </a:r>
          </a:p>
          <a:p>
            <a:pPr algn="just"/>
            <a:r>
              <a:rPr lang="es-ES" sz="2400" dirty="0"/>
              <a:t>Como vemos, hemos lanzado un </a:t>
            </a:r>
            <a:r>
              <a:rPr lang="es-ES" sz="2400" b="1" dirty="0"/>
              <a:t>script</a:t>
            </a:r>
            <a:r>
              <a:rPr lang="es-ES" sz="2400" dirty="0"/>
              <a:t>, es decir, una secuencia de instrucciones. No tenemos un </a:t>
            </a:r>
            <a:r>
              <a:rPr lang="es-ES" sz="2400" i="1" dirty="0" err="1"/>
              <a:t>main</a:t>
            </a:r>
            <a:r>
              <a:rPr lang="es-ES" sz="2400" dirty="0"/>
              <a:t>, ni estamos obligados a declarar clases, ni debemos seguir una estructura concreta, simplemente escribimos las instrucciones que queremos que se ejecuten</a:t>
            </a:r>
          </a:p>
          <a:p>
            <a:pPr algn="just"/>
            <a:endParaRPr lang="es-ES" sz="2400" dirty="0"/>
          </a:p>
        </p:txBody>
      </p:sp>
      <p:pic>
        <p:nvPicPr>
          <p:cNvPr id="8" name="Imagen 7">
            <a:extLst>
              <a:ext uri="{FF2B5EF4-FFF2-40B4-BE49-F238E27FC236}">
                <a16:creationId xmlns:a16="http://schemas.microsoft.com/office/drawing/2014/main" id="{D3BD2BFD-7F79-4BAA-9AA8-1A30C0CC7BB9}"/>
              </a:ext>
            </a:extLst>
          </p:cNvPr>
          <p:cNvPicPr>
            <a:picLocks noChangeAspect="1"/>
          </p:cNvPicPr>
          <p:nvPr/>
        </p:nvPicPr>
        <p:blipFill rotWithShape="1">
          <a:blip r:embed="rId3"/>
          <a:srcRect b="6292"/>
          <a:stretch/>
        </p:blipFill>
        <p:spPr>
          <a:xfrm>
            <a:off x="1513855" y="2761323"/>
            <a:ext cx="8837971" cy="1736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Download Thumbs Up Hand Sign Emoji | Emoji Island">
            <a:extLst>
              <a:ext uri="{FF2B5EF4-FFF2-40B4-BE49-F238E27FC236}">
                <a16:creationId xmlns:a16="http://schemas.microsoft.com/office/drawing/2014/main" id="{19B8BB24-5704-4867-81BE-4BBFC7882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2029" y="4431544"/>
            <a:ext cx="2208046" cy="22080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93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024027" cy="5572126"/>
          </a:xfrm>
        </p:spPr>
        <p:txBody>
          <a:bodyPr>
            <a:normAutofit/>
          </a:bodyPr>
          <a:lstStyle/>
          <a:p>
            <a:pPr marL="0" lvl="0" indent="0">
              <a:buNone/>
            </a:pPr>
            <a:r>
              <a:rPr lang="es-ES" sz="3600" b="1" dirty="0"/>
              <a:t>5 – Elementos básicos del lenguaje</a:t>
            </a:r>
          </a:p>
          <a:p>
            <a:pPr marL="0" indent="0" algn="just">
              <a:buNone/>
            </a:pPr>
            <a:r>
              <a:rPr lang="es-ES" sz="2400" b="1" dirty="0"/>
              <a:t>Declaración de variables y constantes</a:t>
            </a:r>
          </a:p>
          <a:p>
            <a:pPr algn="just"/>
            <a:r>
              <a:rPr lang="es-ES" sz="2400" dirty="0"/>
              <a:t>Observa el siguiente script y su resultado en consola.</a:t>
            </a:r>
          </a:p>
          <a:p>
            <a:pPr algn="just"/>
            <a:endParaRPr lang="es-ES" sz="2400" dirty="0"/>
          </a:p>
          <a:p>
            <a:pPr algn="just"/>
            <a:endParaRPr lang="es-ES" sz="2400" dirty="0"/>
          </a:p>
          <a:p>
            <a:pPr algn="just"/>
            <a:endParaRPr lang="es-ES" sz="2400" dirty="0"/>
          </a:p>
          <a:p>
            <a:pPr algn="just"/>
            <a:endParaRPr lang="es-ES" sz="1100" dirty="0"/>
          </a:p>
          <a:p>
            <a:pPr algn="just"/>
            <a:r>
              <a:rPr lang="es-ES" sz="2400" dirty="0"/>
              <a:t>Como vemos las variables se declaran con </a:t>
            </a:r>
            <a:r>
              <a:rPr lang="es-ES" sz="2400" b="1" dirty="0" err="1"/>
              <a:t>let</a:t>
            </a:r>
            <a:r>
              <a:rPr lang="es-ES" sz="2400" b="1" dirty="0"/>
              <a:t> </a:t>
            </a:r>
            <a:r>
              <a:rPr lang="es-ES" sz="2400" dirty="0"/>
              <a:t>("permite" que se use la variable X) </a:t>
            </a:r>
            <a:r>
              <a:rPr lang="es-ES" sz="2400" b="1" dirty="0">
                <a:solidFill>
                  <a:srgbClr val="FF0000"/>
                </a:solidFill>
              </a:rPr>
              <a:t>Y NO HAY QUE PONER EL TIPO</a:t>
            </a:r>
            <a:r>
              <a:rPr lang="es-ES" sz="2400" dirty="0"/>
              <a:t>. El tipo se "deduce" directamente de la asignación.</a:t>
            </a:r>
          </a:p>
          <a:p>
            <a:pPr marL="0" indent="0" algn="ctr">
              <a:buNone/>
            </a:pPr>
            <a:r>
              <a:rPr lang="es-ES" sz="2400" i="1" dirty="0"/>
              <a:t>¿Y qué pasa si no le asigno nada a la variable?</a:t>
            </a:r>
          </a:p>
        </p:txBody>
      </p:sp>
      <p:pic>
        <p:nvPicPr>
          <p:cNvPr id="5" name="Imagen 4">
            <a:extLst>
              <a:ext uri="{FF2B5EF4-FFF2-40B4-BE49-F238E27FC236}">
                <a16:creationId xmlns:a16="http://schemas.microsoft.com/office/drawing/2014/main" id="{20688B00-1775-4816-BDB7-D3D8067D29F1}"/>
              </a:ext>
            </a:extLst>
          </p:cNvPr>
          <p:cNvPicPr>
            <a:picLocks noChangeAspect="1"/>
          </p:cNvPicPr>
          <p:nvPr/>
        </p:nvPicPr>
        <p:blipFill>
          <a:blip r:embed="rId3"/>
          <a:stretch>
            <a:fillRect/>
          </a:stretch>
        </p:blipFill>
        <p:spPr>
          <a:xfrm>
            <a:off x="681717" y="3653597"/>
            <a:ext cx="11706225" cy="1314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8" name="Picture 2" descr="OMG! burbuja de texto roja PNG transparente - StickPNG">
            <a:extLst>
              <a:ext uri="{FF2B5EF4-FFF2-40B4-BE49-F238E27FC236}">
                <a16:creationId xmlns:a16="http://schemas.microsoft.com/office/drawing/2014/main" id="{76B1C60C-EC9A-4375-AFD3-F94956172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2298" y="5048262"/>
            <a:ext cx="2096891" cy="239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89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algn="just"/>
            <a:endParaRPr lang="es-ES" sz="2400" dirty="0"/>
          </a:p>
          <a:p>
            <a:pPr algn="just"/>
            <a:endParaRPr lang="es-ES" sz="2400" dirty="0"/>
          </a:p>
          <a:p>
            <a:pPr algn="just"/>
            <a:endParaRPr lang="es-ES" sz="2400" dirty="0"/>
          </a:p>
          <a:p>
            <a:pPr algn="just"/>
            <a:r>
              <a:rPr lang="es-ES" sz="2400" dirty="0"/>
              <a:t>Como vemos las variables no inicializadas están "</a:t>
            </a:r>
            <a:r>
              <a:rPr lang="es-ES" sz="2400" b="1" dirty="0">
                <a:solidFill>
                  <a:schemeClr val="accent5"/>
                </a:solidFill>
              </a:rPr>
              <a:t>marcadas</a:t>
            </a:r>
            <a:r>
              <a:rPr lang="es-ES" sz="2400" dirty="0"/>
              <a:t>" como "</a:t>
            </a:r>
            <a:r>
              <a:rPr lang="es-ES" sz="2400" dirty="0" err="1"/>
              <a:t>undefined</a:t>
            </a:r>
            <a:r>
              <a:rPr lang="es-ES" sz="2400" dirty="0"/>
              <a:t>" y así aparecerán cada vez que queramos mostrarlas en la consola. </a:t>
            </a:r>
          </a:p>
          <a:p>
            <a:pPr algn="just"/>
            <a:r>
              <a:rPr lang="es-ES" sz="2400" dirty="0"/>
              <a:t>En cuanto se les asigna un valor, se les quita esta marca.</a:t>
            </a:r>
          </a:p>
        </p:txBody>
      </p:sp>
      <p:pic>
        <p:nvPicPr>
          <p:cNvPr id="7" name="Imagen 6">
            <a:extLst>
              <a:ext uri="{FF2B5EF4-FFF2-40B4-BE49-F238E27FC236}">
                <a16:creationId xmlns:a16="http://schemas.microsoft.com/office/drawing/2014/main" id="{8708DA89-AC7C-40BA-93AA-3F76F90B78A0}"/>
              </a:ext>
            </a:extLst>
          </p:cNvPr>
          <p:cNvPicPr>
            <a:picLocks noChangeAspect="1"/>
          </p:cNvPicPr>
          <p:nvPr/>
        </p:nvPicPr>
        <p:blipFill>
          <a:blip r:embed="rId3"/>
          <a:stretch>
            <a:fillRect/>
          </a:stretch>
        </p:blipFill>
        <p:spPr>
          <a:xfrm>
            <a:off x="508982" y="1705520"/>
            <a:ext cx="11828904" cy="1480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Elipse 7">
            <a:extLst>
              <a:ext uri="{FF2B5EF4-FFF2-40B4-BE49-F238E27FC236}">
                <a16:creationId xmlns:a16="http://schemas.microsoft.com/office/drawing/2014/main" id="{61CE32CF-B1A6-4F5D-A988-E3CA40153EF0}"/>
              </a:ext>
            </a:extLst>
          </p:cNvPr>
          <p:cNvSpPr/>
          <p:nvPr/>
        </p:nvSpPr>
        <p:spPr>
          <a:xfrm>
            <a:off x="427038" y="2113519"/>
            <a:ext cx="1457233" cy="50560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717DF76-11A2-4566-9C69-953C37C57E1D}"/>
              </a:ext>
            </a:extLst>
          </p:cNvPr>
          <p:cNvSpPr/>
          <p:nvPr/>
        </p:nvSpPr>
        <p:spPr>
          <a:xfrm>
            <a:off x="9972115" y="2157387"/>
            <a:ext cx="1457233" cy="50560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2" name="Picture 2" descr="témporaExcel: Declaración de variables en VBA para Excel (I)">
            <a:extLst>
              <a:ext uri="{FF2B5EF4-FFF2-40B4-BE49-F238E27FC236}">
                <a16:creationId xmlns:a16="http://schemas.microsoft.com/office/drawing/2014/main" id="{ABD0D6D1-D598-41B3-9DDD-652DECF3D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3696" y="3866254"/>
            <a:ext cx="2314575" cy="3524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Ilustración vector de Postit gratis | AI, SVG, EPS">
            <a:extLst>
              <a:ext uri="{FF2B5EF4-FFF2-40B4-BE49-F238E27FC236}">
                <a16:creationId xmlns:a16="http://schemas.microsoft.com/office/drawing/2014/main" id="{3603E6AA-0988-4F8A-AF79-0EDE15BE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9964" y="5861050"/>
            <a:ext cx="1062038" cy="11620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E49F783-237F-456B-B8AF-320498F4B9B7}"/>
              </a:ext>
            </a:extLst>
          </p:cNvPr>
          <p:cNvSpPr txBox="1"/>
          <p:nvPr/>
        </p:nvSpPr>
        <p:spPr>
          <a:xfrm rot="18762035">
            <a:off x="11446565" y="6252458"/>
            <a:ext cx="1312433" cy="369332"/>
          </a:xfrm>
          <a:prstGeom prst="rect">
            <a:avLst/>
          </a:prstGeom>
          <a:noFill/>
        </p:spPr>
        <p:txBody>
          <a:bodyPr wrap="square" rtlCol="0">
            <a:spAutoFit/>
          </a:bodyPr>
          <a:lstStyle/>
          <a:p>
            <a:r>
              <a:rPr lang="es-ES" dirty="0" err="1"/>
              <a:t>undefined</a:t>
            </a:r>
            <a:endParaRPr lang="es-ES" dirty="0"/>
          </a:p>
        </p:txBody>
      </p:sp>
      <p:pic>
        <p:nvPicPr>
          <p:cNvPr id="12" name="Imagen 11">
            <a:extLst>
              <a:ext uri="{FF2B5EF4-FFF2-40B4-BE49-F238E27FC236}">
                <a16:creationId xmlns:a16="http://schemas.microsoft.com/office/drawing/2014/main" id="{40C548DF-6084-4D1B-B597-AA35935F85AC}"/>
              </a:ext>
            </a:extLst>
          </p:cNvPr>
          <p:cNvPicPr>
            <a:picLocks noChangeAspect="1"/>
          </p:cNvPicPr>
          <p:nvPr/>
        </p:nvPicPr>
        <p:blipFill rotWithShape="1">
          <a:blip r:embed="rId6"/>
          <a:srcRect t="8749"/>
          <a:stretch/>
        </p:blipFill>
        <p:spPr>
          <a:xfrm>
            <a:off x="508982" y="5215314"/>
            <a:ext cx="10191750" cy="1581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9711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19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9943438" cy="5572126"/>
          </a:xfrm>
        </p:spPr>
        <p:txBody>
          <a:bodyPr>
            <a:normAutofit lnSpcReduction="10000"/>
          </a:bodyPr>
          <a:lstStyle/>
          <a:p>
            <a:pPr algn="just"/>
            <a:r>
              <a:rPr lang="es-ES" sz="2400" dirty="0"/>
              <a:t>Las constantes se definen con </a:t>
            </a:r>
            <a:r>
              <a:rPr lang="es-ES" sz="2400" b="1" dirty="0" err="1"/>
              <a:t>const</a:t>
            </a:r>
            <a:r>
              <a:rPr lang="es-ES" sz="2400" dirty="0"/>
              <a:t> y una vez se les asigne un valor no se podrán modificar.</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r>
              <a:rPr lang="es-ES" sz="2400" dirty="0"/>
              <a:t>Hay otra forma de declarar variables que usa </a:t>
            </a:r>
            <a:r>
              <a:rPr lang="es-ES" sz="2400" b="1" dirty="0" err="1"/>
              <a:t>var</a:t>
            </a:r>
            <a:r>
              <a:rPr lang="es-ES" sz="2400" b="1" dirty="0"/>
              <a:t>, </a:t>
            </a:r>
            <a:r>
              <a:rPr lang="es-ES" sz="2400" dirty="0"/>
              <a:t>en vez de </a:t>
            </a:r>
            <a:r>
              <a:rPr lang="es-ES" sz="2400" b="1" dirty="0" err="1"/>
              <a:t>let</a:t>
            </a:r>
            <a:r>
              <a:rPr lang="es-ES" sz="2400" b="1" dirty="0"/>
              <a:t>,</a:t>
            </a:r>
            <a:r>
              <a:rPr lang="es-ES" sz="2400" dirty="0"/>
              <a:t> pero hoy se considera una </a:t>
            </a:r>
            <a:r>
              <a:rPr lang="es-ES" sz="2400" b="1" dirty="0"/>
              <a:t>mala práctica </a:t>
            </a:r>
            <a:r>
              <a:rPr lang="es-ES" sz="2400" dirty="0"/>
              <a:t>(da problemas de "ámbito")</a:t>
            </a:r>
          </a:p>
        </p:txBody>
      </p:sp>
      <p:pic>
        <p:nvPicPr>
          <p:cNvPr id="5" name="Imagen 4">
            <a:extLst>
              <a:ext uri="{FF2B5EF4-FFF2-40B4-BE49-F238E27FC236}">
                <a16:creationId xmlns:a16="http://schemas.microsoft.com/office/drawing/2014/main" id="{4678580B-CB7D-49FD-97F6-443840AD2EDE}"/>
              </a:ext>
            </a:extLst>
          </p:cNvPr>
          <p:cNvPicPr>
            <a:picLocks noChangeAspect="1"/>
          </p:cNvPicPr>
          <p:nvPr/>
        </p:nvPicPr>
        <p:blipFill>
          <a:blip r:embed="rId3"/>
          <a:stretch>
            <a:fillRect/>
          </a:stretch>
        </p:blipFill>
        <p:spPr>
          <a:xfrm>
            <a:off x="1007848" y="2807912"/>
            <a:ext cx="10029498" cy="27900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ángulo: esquinas redondeadas 10">
            <a:extLst>
              <a:ext uri="{FF2B5EF4-FFF2-40B4-BE49-F238E27FC236}">
                <a16:creationId xmlns:a16="http://schemas.microsoft.com/office/drawing/2014/main" id="{6ACDA3E6-3F88-4FD6-9EBC-625BA59C42F6}"/>
              </a:ext>
            </a:extLst>
          </p:cNvPr>
          <p:cNvSpPr/>
          <p:nvPr/>
        </p:nvSpPr>
        <p:spPr>
          <a:xfrm>
            <a:off x="10775789" y="5965968"/>
            <a:ext cx="2248348" cy="138702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ES" dirty="0" err="1"/>
              <a:t>var</a:t>
            </a:r>
            <a:r>
              <a:rPr lang="es-ES" dirty="0"/>
              <a:t> edad = 33;</a:t>
            </a:r>
          </a:p>
          <a:p>
            <a:pPr algn="ctr"/>
            <a:endParaRPr lang="es-ES" dirty="0"/>
          </a:p>
          <a:p>
            <a:pPr algn="ctr"/>
            <a:endParaRPr lang="es-ES" dirty="0"/>
          </a:p>
          <a:p>
            <a:pPr algn="ctr"/>
            <a:endParaRPr lang="es-ES" dirty="0"/>
          </a:p>
        </p:txBody>
      </p:sp>
      <p:pic>
        <p:nvPicPr>
          <p:cNvPr id="6150" name="Picture 6">
            <a:extLst>
              <a:ext uri="{FF2B5EF4-FFF2-40B4-BE49-F238E27FC236}">
                <a16:creationId xmlns:a16="http://schemas.microsoft.com/office/drawing/2014/main" id="{602B6C4E-A6D8-468E-B0E7-A11F4EBE4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6175" y="6412481"/>
            <a:ext cx="1007576" cy="88672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2AC1AFFB-D26B-4022-90B0-4A810D28EBE6}"/>
              </a:ext>
            </a:extLst>
          </p:cNvPr>
          <p:cNvSpPr/>
          <p:nvPr/>
        </p:nvSpPr>
        <p:spPr>
          <a:xfrm>
            <a:off x="11396175" y="3367310"/>
            <a:ext cx="1763899" cy="1409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1 y 2 del boletín de problemas</a:t>
            </a:r>
          </a:p>
        </p:txBody>
      </p:sp>
    </p:spTree>
    <p:extLst>
      <p:ext uri="{BB962C8B-B14F-4D97-AF65-F5344CB8AC3E}">
        <p14:creationId xmlns:p14="http://schemas.microsoft.com/office/powerpoint/2010/main" val="56349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EEA806D-B984-4A3E-A339-0C21CDC6C785}"/>
              </a:ext>
            </a:extLst>
          </p:cNvPr>
          <p:cNvSpPr>
            <a:spLocks noGrp="1"/>
          </p:cNvSpPr>
          <p:nvPr>
            <p:ph type="sldNum" sz="quarter" idx="12"/>
          </p:nvPr>
        </p:nvSpPr>
        <p:spPr/>
        <p:txBody>
          <a:bodyPr/>
          <a:lstStyle/>
          <a:p>
            <a:pPr lvl="0"/>
            <a:fld id="{991DFACD-AD42-4BE4-AC4C-2FB60869AACD}" type="slidenum">
              <a:rPr/>
              <a:t>2</a:t>
            </a:fld>
            <a:endParaRPr lang="es-ES" dirty="0"/>
          </a:p>
        </p:txBody>
      </p:sp>
      <p:sp>
        <p:nvSpPr>
          <p:cNvPr id="2" name="Título 1">
            <a:extLst>
              <a:ext uri="{FF2B5EF4-FFF2-40B4-BE49-F238E27FC236}">
                <a16:creationId xmlns:a16="http://schemas.microsoft.com/office/drawing/2014/main" id="{A31CD2C3-4750-4307-85C5-99EDC09B8EBE}"/>
              </a:ext>
            </a:extLst>
          </p:cNvPr>
          <p:cNvSpPr txBox="1">
            <a:spLocks noGrp="1"/>
          </p:cNvSpPr>
          <p:nvPr>
            <p:ph type="title" idx="4294967295"/>
          </p:nvPr>
        </p:nvSpPr>
        <p:spPr>
          <a:xfrm>
            <a:off x="-1" y="360362"/>
            <a:ext cx="12457355" cy="1285557"/>
          </a:xfrm>
        </p:spPr>
        <p:txBody>
          <a:bodyPr>
            <a:normAutofit fontScale="90000"/>
          </a:bodyPr>
          <a:lstStyle/>
          <a:p>
            <a:pPr lvl="0"/>
            <a:r>
              <a:rPr lang="es-ES" dirty="0"/>
              <a:t>UD 4 – MANIPULACIÓN DE DOCUMENTOS WEB CON JS</a:t>
            </a:r>
            <a:br>
              <a:rPr lang="es-ES" dirty="0"/>
            </a:br>
            <a:r>
              <a:rPr lang="es-ES" dirty="0"/>
              <a:t>Índice de Contenidos</a:t>
            </a:r>
          </a:p>
        </p:txBody>
      </p:sp>
      <p:sp>
        <p:nvSpPr>
          <p:cNvPr id="3" name="Marcador de texto 2">
            <a:extLst>
              <a:ext uri="{FF2B5EF4-FFF2-40B4-BE49-F238E27FC236}">
                <a16:creationId xmlns:a16="http://schemas.microsoft.com/office/drawing/2014/main" id="{08E80FE6-6964-4109-A5E2-EFA2A081B6D8}"/>
              </a:ext>
            </a:extLst>
          </p:cNvPr>
          <p:cNvSpPr txBox="1">
            <a:spLocks noGrp="1"/>
          </p:cNvSpPr>
          <p:nvPr>
            <p:ph type="body" idx="4294967295"/>
          </p:nvPr>
        </p:nvSpPr>
        <p:spPr>
          <a:xfrm>
            <a:off x="623943" y="1839952"/>
            <a:ext cx="10917569" cy="5625856"/>
          </a:xfrm>
        </p:spPr>
        <p:txBody>
          <a:bodyPr>
            <a:normAutofit fontScale="92500" lnSpcReduction="20000"/>
          </a:bodyPr>
          <a:lstStyle/>
          <a:p>
            <a:pPr lvl="0"/>
            <a:r>
              <a:rPr lang="es-ES" sz="3200" dirty="0"/>
              <a:t>1 – Introducción</a:t>
            </a:r>
          </a:p>
          <a:p>
            <a:pPr lvl="0"/>
            <a:r>
              <a:rPr lang="es-ES" sz="3200" dirty="0"/>
              <a:t>2 – Versiones ECMAScript</a:t>
            </a:r>
          </a:p>
          <a:p>
            <a:pPr lvl="0"/>
            <a:r>
              <a:rPr lang="es-ES" sz="3200" dirty="0"/>
              <a:t>3 – De Java a JavaScript</a:t>
            </a:r>
          </a:p>
          <a:p>
            <a:pPr lvl="0"/>
            <a:r>
              <a:rPr lang="es-ES" sz="3200" dirty="0"/>
              <a:t>4 – Entorno de trabajo y primer script</a:t>
            </a:r>
          </a:p>
          <a:p>
            <a:pPr lvl="0"/>
            <a:r>
              <a:rPr lang="es-ES" sz="3200" dirty="0"/>
              <a:t>5 – Elementos básicos del lenguaje</a:t>
            </a:r>
          </a:p>
          <a:p>
            <a:pPr lvl="0"/>
            <a:r>
              <a:rPr lang="es-ES" sz="3200" dirty="0"/>
              <a:t>6 – El navegador como entorno de ejecución</a:t>
            </a:r>
          </a:p>
          <a:p>
            <a:pPr lvl="0"/>
            <a:r>
              <a:rPr lang="es-ES" sz="3200" dirty="0"/>
              <a:t>7 – Integrando JS con HTML</a:t>
            </a:r>
          </a:p>
          <a:p>
            <a:pPr lvl="0"/>
            <a:r>
              <a:rPr lang="es-ES" sz="3200" dirty="0"/>
              <a:t>8 – Selección de elementos del DOM con JS</a:t>
            </a:r>
          </a:p>
          <a:p>
            <a:pPr lvl="0"/>
            <a:r>
              <a:rPr lang="es-ES" sz="3200" dirty="0"/>
              <a:t>9 – Manipulación de los nodos del DOM con JS</a:t>
            </a:r>
          </a:p>
          <a:p>
            <a:pPr lvl="0"/>
            <a:r>
              <a:rPr lang="es-ES" sz="3200" dirty="0"/>
              <a:t>10 – Eventos</a:t>
            </a:r>
          </a:p>
          <a:p>
            <a:pPr lvl="0"/>
            <a:r>
              <a:rPr lang="es-ES" sz="3200" dirty="0"/>
              <a:t>11 – </a:t>
            </a:r>
            <a:r>
              <a:rPr lang="es-ES" sz="3200" dirty="0" err="1"/>
              <a:t>Vanilla</a:t>
            </a:r>
            <a:r>
              <a:rPr lang="es-ES" sz="3200" dirty="0"/>
              <a:t> JS vs </a:t>
            </a:r>
            <a:r>
              <a:rPr lang="es-ES" sz="3200" dirty="0" err="1"/>
              <a:t>Frameworks</a:t>
            </a:r>
            <a:r>
              <a:rPr lang="es-ES" sz="3200" dirty="0"/>
              <a:t>/Librerías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9643232" cy="5572126"/>
          </a:xfrm>
        </p:spPr>
        <p:txBody>
          <a:bodyPr>
            <a:normAutofit/>
          </a:bodyPr>
          <a:lstStyle/>
          <a:p>
            <a:pPr marL="0" indent="0" algn="just">
              <a:buNone/>
            </a:pPr>
            <a:r>
              <a:rPr lang="es-ES" sz="2800" b="1" dirty="0"/>
              <a:t>Los tipos de datos en JS</a:t>
            </a:r>
          </a:p>
          <a:p>
            <a:pPr algn="just"/>
            <a:r>
              <a:rPr lang="es-ES" sz="2400" dirty="0"/>
              <a:t>Al igual que en Java, JS clasifica los tipos de datos en dos grandes grupos:</a:t>
            </a:r>
          </a:p>
          <a:p>
            <a:pPr lvl="1" algn="just"/>
            <a:r>
              <a:rPr lang="es-ES" sz="2180" b="1" dirty="0"/>
              <a:t>Tipos primitivos</a:t>
            </a:r>
            <a:r>
              <a:rPr lang="es-ES" sz="2180" dirty="0"/>
              <a:t>: son tipos simples que sirven para representar un valor concreto de una magnitud (3, true, 4.5…). No son objetos, no tienen métodos ni propiedades.</a:t>
            </a:r>
          </a:p>
          <a:p>
            <a:pPr lvl="2" algn="just"/>
            <a:r>
              <a:rPr lang="es-ES" sz="1959" dirty="0"/>
              <a:t>Los estudiamos en la siguiente diapositiva.</a:t>
            </a:r>
          </a:p>
          <a:p>
            <a:pPr lvl="1" algn="just"/>
            <a:r>
              <a:rPr lang="es-ES" sz="2180" b="1" dirty="0"/>
              <a:t>Tipos objeto: </a:t>
            </a:r>
            <a:r>
              <a:rPr lang="es-ES" sz="2180" dirty="0"/>
              <a:t>representan una realidad más compleja que normalmente forma parte del problema que se quiere resolver (Factura, Nómina, Persona…). Poseen propiedades y métodos. Al igual que en Java, se usan referencias para "apuntar" a los objetos que se creen en JS. </a:t>
            </a:r>
          </a:p>
          <a:p>
            <a:pPr lvl="2" algn="just"/>
            <a:r>
              <a:rPr lang="es-ES" sz="1959" dirty="0"/>
              <a:t>La creación y utilización de objetos en JS se trabajará profundamente en el 2º curso de este ciclo.</a:t>
            </a:r>
          </a:p>
        </p:txBody>
      </p:sp>
      <p:pic>
        <p:nvPicPr>
          <p:cNvPr id="1026" name="Picture 2" descr="Captain Caveman | The Flintstones | Fandom">
            <a:extLst>
              <a:ext uri="{FF2B5EF4-FFF2-40B4-BE49-F238E27FC236}">
                <a16:creationId xmlns:a16="http://schemas.microsoft.com/office/drawing/2014/main" id="{0D788E9A-0E64-4A7E-A798-4DF08472A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220" y="1284601"/>
            <a:ext cx="2513210" cy="3150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Simplified Understanding of Object Oriented Programming | by Ibrahim  Olawale | The Startup | Medium">
            <a:extLst>
              <a:ext uri="{FF2B5EF4-FFF2-40B4-BE49-F238E27FC236}">
                <a16:creationId xmlns:a16="http://schemas.microsoft.com/office/drawing/2014/main" id="{27C3C7E1-3C41-4368-8B29-C9A8ACC97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39" y="4782250"/>
            <a:ext cx="3222750" cy="2417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8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112187" cy="5572126"/>
          </a:xfrm>
        </p:spPr>
        <p:txBody>
          <a:bodyPr>
            <a:normAutofit lnSpcReduction="10000"/>
          </a:bodyPr>
          <a:lstStyle/>
          <a:p>
            <a:pPr marL="0" indent="0" algn="just">
              <a:buNone/>
            </a:pPr>
            <a:r>
              <a:rPr lang="es-ES" sz="2400" dirty="0"/>
              <a:t>Los tipos primitivos en JS son:</a:t>
            </a:r>
          </a:p>
          <a:p>
            <a:pPr algn="just"/>
            <a:r>
              <a:rPr lang="es-ES" sz="2400" b="1" dirty="0" err="1"/>
              <a:t>number</a:t>
            </a:r>
            <a:r>
              <a:rPr lang="es-ES" sz="2400" dirty="0"/>
              <a:t>: es el equivalente al </a:t>
            </a:r>
            <a:r>
              <a:rPr lang="es-ES" sz="2400" dirty="0" err="1"/>
              <a:t>double</a:t>
            </a:r>
            <a:r>
              <a:rPr lang="es-ES" sz="2400" dirty="0"/>
              <a:t> en Java. Es un número real que se almacena en 8 bytes. En JS no existe ni </a:t>
            </a:r>
            <a:r>
              <a:rPr lang="es-ES" sz="2400" dirty="0" err="1"/>
              <a:t>int</a:t>
            </a:r>
            <a:r>
              <a:rPr lang="es-ES" sz="2400" dirty="0"/>
              <a:t> ni </a:t>
            </a:r>
            <a:r>
              <a:rPr lang="es-ES" sz="2400" dirty="0" err="1"/>
              <a:t>integer</a:t>
            </a:r>
            <a:r>
              <a:rPr lang="es-ES" sz="2400" dirty="0"/>
              <a:t>. </a:t>
            </a:r>
            <a:r>
              <a:rPr lang="es-ES" sz="2400" b="1" dirty="0"/>
              <a:t>Todos los números son </a:t>
            </a:r>
            <a:r>
              <a:rPr lang="es-ES" sz="2400" b="1" dirty="0" err="1"/>
              <a:t>number</a:t>
            </a:r>
            <a:r>
              <a:rPr lang="es-ES" sz="2400" dirty="0"/>
              <a:t>.</a:t>
            </a:r>
          </a:p>
          <a:p>
            <a:pPr algn="just"/>
            <a:r>
              <a:rPr lang="es-ES" sz="2400" b="1" dirty="0" err="1"/>
              <a:t>string</a:t>
            </a:r>
            <a:r>
              <a:rPr lang="es-ES" sz="2400" dirty="0"/>
              <a:t>: sirve para representar textos con caracteres Unicode de 16 bits. En JS no existe el tipo </a:t>
            </a:r>
            <a:r>
              <a:rPr lang="es-ES" sz="2400" dirty="0" err="1"/>
              <a:t>char</a:t>
            </a:r>
            <a:r>
              <a:rPr lang="es-ES" sz="2400" dirty="0"/>
              <a:t>. Si queremos representar un solo carácter usaremos una cadena para ello. </a:t>
            </a:r>
            <a:r>
              <a:rPr lang="es-ES" sz="2400" dirty="0" err="1"/>
              <a:t>String</a:t>
            </a:r>
            <a:r>
              <a:rPr lang="es-ES" sz="2400" dirty="0"/>
              <a:t> en Java es un objeto, pero </a:t>
            </a:r>
            <a:r>
              <a:rPr lang="es-ES" sz="2400" dirty="0" err="1"/>
              <a:t>string</a:t>
            </a:r>
            <a:r>
              <a:rPr lang="es-ES" sz="2400" dirty="0"/>
              <a:t> en JS no.</a:t>
            </a:r>
          </a:p>
          <a:p>
            <a:pPr algn="just"/>
            <a:r>
              <a:rPr lang="es-ES" sz="2400" b="1" dirty="0" err="1"/>
              <a:t>boolean</a:t>
            </a:r>
            <a:r>
              <a:rPr lang="es-ES" sz="2400" dirty="0"/>
              <a:t>: define los valores true y false. Funciona igual que en Java.</a:t>
            </a:r>
          </a:p>
          <a:p>
            <a:pPr algn="just"/>
            <a:r>
              <a:rPr lang="es-ES" sz="2400" b="1" dirty="0" err="1"/>
              <a:t>undefined</a:t>
            </a:r>
            <a:r>
              <a:rPr lang="es-ES" sz="2400" dirty="0"/>
              <a:t>: es un tipo nuevo que define un solo valor llamado "</a:t>
            </a:r>
            <a:r>
              <a:rPr lang="es-ES" sz="2400" dirty="0" err="1"/>
              <a:t>undefined</a:t>
            </a:r>
            <a:r>
              <a:rPr lang="es-ES" sz="2400" dirty="0"/>
              <a:t>". Como ya vimos, este valor se usa para "marcar" a una variable que aún no se le ha asignado ningún valor.</a:t>
            </a:r>
          </a:p>
          <a:p>
            <a:pPr algn="just"/>
            <a:r>
              <a:rPr lang="es-ES" sz="2400" b="1" dirty="0" err="1"/>
              <a:t>null</a:t>
            </a:r>
            <a:r>
              <a:rPr lang="es-ES" sz="2400" dirty="0"/>
              <a:t>: es un tipo que solo define el valor "</a:t>
            </a:r>
            <a:r>
              <a:rPr lang="es-ES" sz="2400" dirty="0" err="1"/>
              <a:t>null</a:t>
            </a:r>
            <a:r>
              <a:rPr lang="es-ES" sz="2400" dirty="0"/>
              <a:t>" y se usa para "marcar" que una  referencia a un objeto aún no ha sido inicializada. </a:t>
            </a:r>
          </a:p>
          <a:p>
            <a:pPr algn="just"/>
            <a:endParaRPr lang="es-ES" sz="2400" dirty="0"/>
          </a:p>
        </p:txBody>
      </p:sp>
      <p:sp>
        <p:nvSpPr>
          <p:cNvPr id="4" name="Rectángulo: esquinas redondeadas 3">
            <a:extLst>
              <a:ext uri="{FF2B5EF4-FFF2-40B4-BE49-F238E27FC236}">
                <a16:creationId xmlns:a16="http://schemas.microsoft.com/office/drawing/2014/main" id="{0CA90B86-C019-4D64-AF84-1A3148E5F75A}"/>
              </a:ext>
            </a:extLst>
          </p:cNvPr>
          <p:cNvSpPr/>
          <p:nvPr/>
        </p:nvSpPr>
        <p:spPr>
          <a:xfrm>
            <a:off x="10981517" y="5234528"/>
            <a:ext cx="2140772" cy="18274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t>Observa que todos empiezan con minúscula ya que NO SON OBJETOS</a:t>
            </a:r>
          </a:p>
        </p:txBody>
      </p:sp>
      <p:pic>
        <p:nvPicPr>
          <p:cNvPr id="7" name="Picture 2" descr="Captain Caveman | The Flintstones | Fandom">
            <a:extLst>
              <a:ext uri="{FF2B5EF4-FFF2-40B4-BE49-F238E27FC236}">
                <a16:creationId xmlns:a16="http://schemas.microsoft.com/office/drawing/2014/main" id="{4BB85A89-3073-4594-B90A-00A6A8F9D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079" y="2236223"/>
            <a:ext cx="2513210" cy="3150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368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marL="0" indent="0" algn="just">
              <a:buNone/>
            </a:pPr>
            <a:r>
              <a:rPr lang="es-ES" sz="2400" b="1" dirty="0"/>
              <a:t>JS es un lenguaje de tipado débil</a:t>
            </a:r>
          </a:p>
          <a:p>
            <a:pPr marL="0" indent="0" algn="just">
              <a:buNone/>
            </a:pPr>
            <a:r>
              <a:rPr lang="es-ES" sz="2400" dirty="0"/>
              <a:t>Cuando hablamos del "</a:t>
            </a:r>
            <a:r>
              <a:rPr lang="es-ES" sz="2400" b="1" dirty="0"/>
              <a:t>tipado</a:t>
            </a:r>
            <a:r>
              <a:rPr lang="es-ES" sz="2400" dirty="0"/>
              <a:t>" de un lenguaje nos referimos a la forma en la que gestiona el tipo de las variables y expresiones. </a:t>
            </a:r>
          </a:p>
          <a:p>
            <a:pPr marL="0" indent="0" algn="just">
              <a:buNone/>
            </a:pPr>
            <a:r>
              <a:rPr lang="es-ES" sz="2400" b="1" dirty="0"/>
              <a:t>Java</a:t>
            </a:r>
            <a:r>
              <a:rPr lang="es-ES" sz="2400" dirty="0"/>
              <a:t> es un lenguaje de </a:t>
            </a:r>
            <a:r>
              <a:rPr lang="es-ES" sz="2400" dirty="0">
                <a:solidFill>
                  <a:schemeClr val="accent4"/>
                </a:solidFill>
              </a:rPr>
              <a:t>"</a:t>
            </a:r>
            <a:r>
              <a:rPr lang="es-ES" sz="2400" b="1" dirty="0">
                <a:solidFill>
                  <a:schemeClr val="accent4"/>
                </a:solidFill>
              </a:rPr>
              <a:t>tipado fuerte</a:t>
            </a:r>
            <a:r>
              <a:rPr lang="es-ES" sz="2400" dirty="0">
                <a:solidFill>
                  <a:schemeClr val="accent4"/>
                </a:solidFill>
              </a:rPr>
              <a:t>" </a:t>
            </a:r>
            <a:r>
              <a:rPr lang="es-ES" sz="2400" dirty="0"/>
              <a:t>porque nos obliga a definir el tipo de una variable cuando la declaramos, entonces </a:t>
            </a:r>
            <a:r>
              <a:rPr lang="es-ES" sz="2400" b="1" dirty="0">
                <a:solidFill>
                  <a:schemeClr val="accent5"/>
                </a:solidFill>
              </a:rPr>
              <a:t>el tipo queda "fijado" </a:t>
            </a:r>
            <a:r>
              <a:rPr lang="es-ES" sz="2400" dirty="0"/>
              <a:t>durante todo el programa. Además, no podemos hacer operaciones que mezclen distintos tipos. </a:t>
            </a:r>
          </a:p>
          <a:p>
            <a:pPr marL="0" indent="0" algn="just">
              <a:buNone/>
            </a:pPr>
            <a:r>
              <a:rPr lang="es-ES" sz="2400" dirty="0"/>
              <a:t>Por ejemplo, esto en Java se considera un error porque la variable </a:t>
            </a:r>
            <a:r>
              <a:rPr lang="es-ES" sz="2400" i="1" dirty="0" err="1"/>
              <a:t>mayorEdad</a:t>
            </a:r>
            <a:r>
              <a:rPr lang="es-ES" sz="2400" dirty="0"/>
              <a:t> está declarada como </a:t>
            </a:r>
            <a:r>
              <a:rPr lang="es-ES" sz="2400" dirty="0" err="1"/>
              <a:t>boolean</a:t>
            </a:r>
            <a:r>
              <a:rPr lang="es-ES" sz="2400" dirty="0"/>
              <a:t> así que no puede almacenar un entero:</a:t>
            </a:r>
          </a:p>
          <a:p>
            <a:pPr marL="0" indent="0" algn="just">
              <a:buNone/>
            </a:pPr>
            <a:endParaRPr lang="es-ES" sz="2400" dirty="0"/>
          </a:p>
        </p:txBody>
      </p:sp>
      <p:pic>
        <p:nvPicPr>
          <p:cNvPr id="5" name="Imagen 4">
            <a:extLst>
              <a:ext uri="{FF2B5EF4-FFF2-40B4-BE49-F238E27FC236}">
                <a16:creationId xmlns:a16="http://schemas.microsoft.com/office/drawing/2014/main" id="{AB8A2E84-41EC-4A29-BE3E-E3EED96BB12F}"/>
              </a:ext>
            </a:extLst>
          </p:cNvPr>
          <p:cNvPicPr>
            <a:picLocks noChangeAspect="1"/>
          </p:cNvPicPr>
          <p:nvPr/>
        </p:nvPicPr>
        <p:blipFill>
          <a:blip r:embed="rId3"/>
          <a:stretch>
            <a:fillRect/>
          </a:stretch>
        </p:blipFill>
        <p:spPr>
          <a:xfrm>
            <a:off x="2549231" y="5938016"/>
            <a:ext cx="6362700" cy="1123950"/>
          </a:xfrm>
          <a:prstGeom prst="rect">
            <a:avLst/>
          </a:prstGeom>
          <a:ln>
            <a:noFill/>
          </a:ln>
          <a:effectLst>
            <a:outerShdw blurRad="292100" dist="139700" dir="2700000" algn="tl" rotWithShape="0">
              <a:srgbClr val="333333">
                <a:alpha val="65000"/>
              </a:srgbClr>
            </a:outerShdw>
          </a:effectLst>
        </p:spPr>
      </p:pic>
      <p:pic>
        <p:nvPicPr>
          <p:cNvPr id="2050" name="Picture 2" descr="strong vs weak, life vs live - MyEnglishTeacher.eu Blog">
            <a:extLst>
              <a:ext uri="{FF2B5EF4-FFF2-40B4-BE49-F238E27FC236}">
                <a16:creationId xmlns:a16="http://schemas.microsoft.com/office/drawing/2014/main" id="{5146A89A-A1C7-4561-BA68-F71A29F407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76"/>
          <a:stretch/>
        </p:blipFill>
        <p:spPr bwMode="auto">
          <a:xfrm>
            <a:off x="11139745" y="3779837"/>
            <a:ext cx="1887723" cy="3629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8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379141" y="1818377"/>
            <a:ext cx="10114157" cy="5741297"/>
          </a:xfrm>
        </p:spPr>
        <p:txBody>
          <a:bodyPr>
            <a:normAutofit lnSpcReduction="10000"/>
          </a:bodyPr>
          <a:lstStyle/>
          <a:p>
            <a:pPr marL="0" indent="0" algn="just">
              <a:buNone/>
            </a:pPr>
            <a:r>
              <a:rPr lang="es-ES" sz="2400" dirty="0"/>
              <a:t>JS es un lenguaje de </a:t>
            </a:r>
            <a:r>
              <a:rPr lang="es-ES" sz="2400" dirty="0">
                <a:solidFill>
                  <a:schemeClr val="accent3"/>
                </a:solidFill>
              </a:rPr>
              <a:t>"</a:t>
            </a:r>
            <a:r>
              <a:rPr lang="es-ES" sz="2400" b="1" dirty="0">
                <a:solidFill>
                  <a:schemeClr val="accent3"/>
                </a:solidFill>
              </a:rPr>
              <a:t>tipado débil</a:t>
            </a:r>
            <a:r>
              <a:rPr lang="es-ES" sz="2400" dirty="0">
                <a:solidFill>
                  <a:schemeClr val="accent3"/>
                </a:solidFill>
              </a:rPr>
              <a:t>" </a:t>
            </a:r>
            <a:r>
              <a:rPr lang="es-ES" sz="2400" dirty="0"/>
              <a:t>y se permite que las variables puedan cambiar su tipo durante la ejecución del programa. Observa: </a:t>
            </a:r>
          </a:p>
          <a:p>
            <a:pPr marL="0" indent="0" algn="just">
              <a:buNone/>
            </a:pPr>
            <a:endParaRPr lang="es-ES" sz="2400" dirty="0"/>
          </a:p>
          <a:p>
            <a:pPr marL="0" indent="0" algn="just">
              <a:buNone/>
            </a:pPr>
            <a:endParaRPr lang="es-ES" sz="2400" dirty="0"/>
          </a:p>
          <a:p>
            <a:pPr marL="0" indent="0" algn="just">
              <a:buNone/>
            </a:pPr>
            <a:endParaRPr lang="es-ES" sz="4400" dirty="0"/>
          </a:p>
          <a:p>
            <a:pPr marL="0" indent="0" algn="just">
              <a:buNone/>
            </a:pPr>
            <a:r>
              <a:rPr lang="es-ES" sz="2400" dirty="0"/>
              <a:t>Con este nuevo enfoque </a:t>
            </a:r>
            <a:r>
              <a:rPr lang="es-ES" sz="2400" b="1" dirty="0">
                <a:solidFill>
                  <a:schemeClr val="accent5"/>
                </a:solidFill>
              </a:rPr>
              <a:t>las variables no tienen un tipo fijo</a:t>
            </a:r>
            <a:r>
              <a:rPr lang="es-ES" sz="2400" b="1" dirty="0"/>
              <a:t> </a:t>
            </a:r>
            <a:r>
              <a:rPr lang="es-ES" sz="2400" dirty="0"/>
              <a:t>o se podría decir que ahora son de </a:t>
            </a:r>
            <a:r>
              <a:rPr lang="es-ES" sz="2400" b="1" dirty="0">
                <a:solidFill>
                  <a:schemeClr val="accent3"/>
                </a:solidFill>
              </a:rPr>
              <a:t>tipo "mixto"</a:t>
            </a:r>
            <a:r>
              <a:rPr lang="es-ES" sz="2400" dirty="0"/>
              <a:t>. Solo podremos afirmar que en un instante dado una variable contiene un valor cuyo tipo es X. Esto permite una sintaxis más libre y expresiva.</a:t>
            </a:r>
          </a:p>
          <a:p>
            <a:pPr marL="0" indent="0" algn="just">
              <a:buNone/>
            </a:pPr>
            <a:r>
              <a:rPr lang="es-ES" sz="2400" dirty="0"/>
              <a:t>Sin embargo, JS además hace </a:t>
            </a:r>
            <a:r>
              <a:rPr lang="es-ES" sz="2400" b="1" dirty="0">
                <a:solidFill>
                  <a:srgbClr val="002060"/>
                </a:solidFill>
              </a:rPr>
              <a:t>"conversiones automáticas de tipo"</a:t>
            </a:r>
            <a:r>
              <a:rPr lang="es-ES" sz="2400" dirty="0">
                <a:solidFill>
                  <a:srgbClr val="002060"/>
                </a:solidFill>
              </a:rPr>
              <a:t> </a:t>
            </a:r>
            <a:r>
              <a:rPr lang="es-ES" sz="2400" dirty="0"/>
              <a:t>en cualquier tipo de expresión. Esto abre una "caja de pandora" muy peligrosa puesto que un error del programador puede derivar en </a:t>
            </a:r>
            <a:r>
              <a:rPr lang="es-ES" sz="2400" b="1" dirty="0">
                <a:solidFill>
                  <a:schemeClr val="accent5"/>
                </a:solidFill>
              </a:rPr>
              <a:t>resultados inesperados</a:t>
            </a:r>
            <a:r>
              <a:rPr lang="es-ES" sz="2400" dirty="0">
                <a:solidFill>
                  <a:schemeClr val="accent5"/>
                </a:solidFill>
              </a:rPr>
              <a:t> </a:t>
            </a:r>
            <a:r>
              <a:rPr lang="es-ES" sz="2400" dirty="0"/>
              <a:t>de todo tipo. Veámoslo.</a:t>
            </a:r>
          </a:p>
        </p:txBody>
      </p:sp>
      <p:pic>
        <p:nvPicPr>
          <p:cNvPr id="2050" name="Picture 2" descr="strong vs weak, life vs live - MyEnglishTeacher.eu Blog">
            <a:extLst>
              <a:ext uri="{FF2B5EF4-FFF2-40B4-BE49-F238E27FC236}">
                <a16:creationId xmlns:a16="http://schemas.microsoft.com/office/drawing/2014/main" id="{5146A89A-A1C7-4561-BA68-F71A29F40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64" t="-428" r="630" b="428"/>
          <a:stretch/>
        </p:blipFill>
        <p:spPr bwMode="auto">
          <a:xfrm>
            <a:off x="11156896" y="4012947"/>
            <a:ext cx="1688464" cy="3629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BFAB8B2-9A44-4799-9460-70BCAE633E7C}"/>
              </a:ext>
            </a:extLst>
          </p:cNvPr>
          <p:cNvPicPr>
            <a:picLocks noChangeAspect="1"/>
          </p:cNvPicPr>
          <p:nvPr/>
        </p:nvPicPr>
        <p:blipFill>
          <a:blip r:embed="rId4"/>
          <a:stretch>
            <a:fillRect/>
          </a:stretch>
        </p:blipFill>
        <p:spPr>
          <a:xfrm>
            <a:off x="2078619" y="2723645"/>
            <a:ext cx="9629775" cy="1371600"/>
          </a:xfrm>
          <a:prstGeom prst="rect">
            <a:avLst/>
          </a:prstGeom>
          <a:ln>
            <a:noFill/>
          </a:ln>
          <a:effectLst>
            <a:outerShdw blurRad="292100" dist="139700" dir="2700000" algn="tl" rotWithShape="0">
              <a:srgbClr val="333333">
                <a:alpha val="65000"/>
              </a:srgbClr>
            </a:outerShdw>
          </a:effectLst>
        </p:spPr>
      </p:pic>
      <p:sp>
        <p:nvSpPr>
          <p:cNvPr id="8" name="Globo: línea 7">
            <a:extLst>
              <a:ext uri="{FF2B5EF4-FFF2-40B4-BE49-F238E27FC236}">
                <a16:creationId xmlns:a16="http://schemas.microsoft.com/office/drawing/2014/main" id="{5735792C-59E2-44FC-AF02-6DE114D5741B}"/>
              </a:ext>
            </a:extLst>
          </p:cNvPr>
          <p:cNvSpPr/>
          <p:nvPr/>
        </p:nvSpPr>
        <p:spPr>
          <a:xfrm>
            <a:off x="3711389" y="2668054"/>
            <a:ext cx="1516828" cy="473336"/>
          </a:xfrm>
          <a:prstGeom prst="borderCallout1">
            <a:avLst>
              <a:gd name="adj1" fmla="val 50568"/>
              <a:gd name="adj2" fmla="val -532"/>
              <a:gd name="adj3" fmla="val 112500"/>
              <a:gd name="adj4" fmla="val -3833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Tipo </a:t>
            </a:r>
            <a:r>
              <a:rPr lang="es-ES" dirty="0" err="1"/>
              <a:t>boolean</a:t>
            </a:r>
            <a:endParaRPr lang="es-ES" dirty="0"/>
          </a:p>
        </p:txBody>
      </p:sp>
      <p:sp>
        <p:nvSpPr>
          <p:cNvPr id="10" name="Globo: línea 9">
            <a:extLst>
              <a:ext uri="{FF2B5EF4-FFF2-40B4-BE49-F238E27FC236}">
                <a16:creationId xmlns:a16="http://schemas.microsoft.com/office/drawing/2014/main" id="{BB056B3D-0842-4CFD-9547-3CAE4E91095A}"/>
              </a:ext>
            </a:extLst>
          </p:cNvPr>
          <p:cNvSpPr/>
          <p:nvPr/>
        </p:nvSpPr>
        <p:spPr>
          <a:xfrm>
            <a:off x="269057" y="2962597"/>
            <a:ext cx="1516828" cy="473336"/>
          </a:xfrm>
          <a:prstGeom prst="borderCallout1">
            <a:avLst>
              <a:gd name="adj1" fmla="val 43750"/>
              <a:gd name="adj2" fmla="val 98759"/>
              <a:gd name="adj3" fmla="val 155682"/>
              <a:gd name="adj4" fmla="val 11982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Tipo </a:t>
            </a:r>
            <a:r>
              <a:rPr lang="es-ES" dirty="0" err="1"/>
              <a:t>number</a:t>
            </a:r>
            <a:endParaRPr lang="es-ES" dirty="0"/>
          </a:p>
        </p:txBody>
      </p:sp>
    </p:spTree>
    <p:extLst>
      <p:ext uri="{BB962C8B-B14F-4D97-AF65-F5344CB8AC3E}">
        <p14:creationId xmlns:p14="http://schemas.microsoft.com/office/powerpoint/2010/main" val="3750142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694985"/>
            <a:ext cx="10501371" cy="5695519"/>
          </a:xfrm>
        </p:spPr>
        <p:txBody>
          <a:bodyPr>
            <a:normAutofit/>
          </a:bodyPr>
          <a:lstStyle/>
          <a:p>
            <a:pPr marL="0" indent="0" algn="just">
              <a:buNone/>
            </a:pPr>
            <a:r>
              <a:rPr lang="es-ES" sz="2800" b="1" dirty="0"/>
              <a:t>Conversión automática de tipos (</a:t>
            </a:r>
            <a:r>
              <a:rPr lang="es-ES" sz="2800" b="1" dirty="0" err="1"/>
              <a:t>type</a:t>
            </a:r>
            <a:r>
              <a:rPr lang="es-ES" sz="2800" b="1" dirty="0"/>
              <a:t> </a:t>
            </a:r>
            <a:r>
              <a:rPr lang="es-ES" sz="2800" b="1" dirty="0" err="1"/>
              <a:t>coercion</a:t>
            </a:r>
            <a:r>
              <a:rPr lang="es-ES" sz="2800" b="1" dirty="0"/>
              <a:t>)</a:t>
            </a:r>
          </a:p>
          <a:p>
            <a:pPr algn="just"/>
            <a:r>
              <a:rPr lang="es-ES" sz="2400" dirty="0"/>
              <a:t>Observa:</a:t>
            </a:r>
          </a:p>
          <a:p>
            <a:pPr algn="just"/>
            <a:endParaRPr lang="es-ES" sz="2400" dirty="0"/>
          </a:p>
          <a:p>
            <a:pPr algn="just"/>
            <a:endParaRPr lang="es-ES" sz="2400" dirty="0"/>
          </a:p>
          <a:p>
            <a:pPr algn="just"/>
            <a:r>
              <a:rPr lang="es-ES" sz="2400" dirty="0"/>
              <a:t>Como vemos JS hace "conversiones automáticas" de los tipos de una expresión "forzándolos" para que todos se adapten a un tipo de dato.</a:t>
            </a:r>
          </a:p>
          <a:p>
            <a:pPr algn="just"/>
            <a:r>
              <a:rPr lang="es-ES" sz="2400" dirty="0"/>
              <a:t>Estas conversiones automáticas se pensaron para </a:t>
            </a:r>
            <a:r>
              <a:rPr lang="es-ES" sz="2400" b="1" dirty="0">
                <a:solidFill>
                  <a:schemeClr val="accent5"/>
                </a:solidFill>
              </a:rPr>
              <a:t>"hacer la vida más fácil" </a:t>
            </a:r>
            <a:r>
              <a:rPr lang="es-ES" sz="2400" dirty="0"/>
              <a:t>al programador y pretendían solucionar cosas como esta:</a:t>
            </a:r>
          </a:p>
          <a:p>
            <a:pPr algn="just"/>
            <a:endParaRPr lang="es-ES" sz="2400" dirty="0"/>
          </a:p>
          <a:p>
            <a:pPr algn="just"/>
            <a:endParaRPr lang="es-ES" sz="2400" dirty="0"/>
          </a:p>
        </p:txBody>
      </p:sp>
      <p:pic>
        <p:nvPicPr>
          <p:cNvPr id="5" name="Imagen 4">
            <a:extLst>
              <a:ext uri="{FF2B5EF4-FFF2-40B4-BE49-F238E27FC236}">
                <a16:creationId xmlns:a16="http://schemas.microsoft.com/office/drawing/2014/main" id="{63722913-B378-4ED7-A13B-F8AD01105884}"/>
              </a:ext>
            </a:extLst>
          </p:cNvPr>
          <p:cNvPicPr>
            <a:picLocks noChangeAspect="1"/>
          </p:cNvPicPr>
          <p:nvPr/>
        </p:nvPicPr>
        <p:blipFill>
          <a:blip r:embed="rId3"/>
          <a:stretch>
            <a:fillRect/>
          </a:stretch>
        </p:blipFill>
        <p:spPr>
          <a:xfrm>
            <a:off x="4754317" y="2417698"/>
            <a:ext cx="6372225" cy="1285875"/>
          </a:xfrm>
          <a:prstGeom prst="rect">
            <a:avLst/>
          </a:prstGeom>
          <a:ln>
            <a:noFill/>
          </a:ln>
          <a:effectLst>
            <a:outerShdw blurRad="292100" dist="139700" dir="2700000" algn="tl" rotWithShape="0">
              <a:srgbClr val="333333">
                <a:alpha val="65000"/>
              </a:srgbClr>
            </a:outerShdw>
          </a:effectLst>
        </p:spPr>
      </p:pic>
      <p:sp>
        <p:nvSpPr>
          <p:cNvPr id="7" name="Globo: línea 6">
            <a:extLst>
              <a:ext uri="{FF2B5EF4-FFF2-40B4-BE49-F238E27FC236}">
                <a16:creationId xmlns:a16="http://schemas.microsoft.com/office/drawing/2014/main" id="{86640381-85F0-46A9-B243-955626F8D67B}"/>
              </a:ext>
            </a:extLst>
          </p:cNvPr>
          <p:cNvSpPr/>
          <p:nvPr/>
        </p:nvSpPr>
        <p:spPr>
          <a:xfrm>
            <a:off x="2299647" y="2417697"/>
            <a:ext cx="2109400" cy="1285875"/>
          </a:xfrm>
          <a:prstGeom prst="borderCallout1">
            <a:avLst>
              <a:gd name="adj1" fmla="val 63828"/>
              <a:gd name="adj2" fmla="val 97229"/>
              <a:gd name="adj3" fmla="val 51052"/>
              <a:gd name="adj4" fmla="val 13733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"hola" se convierte automáticamente a </a:t>
            </a:r>
            <a:r>
              <a:rPr lang="es-ES" dirty="0" err="1"/>
              <a:t>boolean</a:t>
            </a:r>
            <a:r>
              <a:rPr lang="es-ES" dirty="0"/>
              <a:t> con valor true</a:t>
            </a:r>
          </a:p>
        </p:txBody>
      </p:sp>
      <p:sp>
        <p:nvSpPr>
          <p:cNvPr id="12" name="Rectángulo: esquinas redondeadas 11">
            <a:extLst>
              <a:ext uri="{FF2B5EF4-FFF2-40B4-BE49-F238E27FC236}">
                <a16:creationId xmlns:a16="http://schemas.microsoft.com/office/drawing/2014/main" id="{AAE4D881-5EA1-4657-B741-AC47268B2E92}"/>
              </a:ext>
            </a:extLst>
          </p:cNvPr>
          <p:cNvSpPr/>
          <p:nvPr/>
        </p:nvSpPr>
        <p:spPr>
          <a:xfrm>
            <a:off x="2254680" y="6949558"/>
            <a:ext cx="8930413" cy="4409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JS convierte automáticamente el valor "10" a </a:t>
            </a:r>
            <a:r>
              <a:rPr lang="es-ES" sz="1800" b="1" dirty="0" err="1"/>
              <a:t>number</a:t>
            </a:r>
            <a:r>
              <a:rPr lang="es-ES" sz="1800" dirty="0"/>
              <a:t> para poder restarle 1. ¡BIEN!</a:t>
            </a:r>
            <a:endParaRPr lang="es-ES" dirty="0"/>
          </a:p>
        </p:txBody>
      </p:sp>
      <p:grpSp>
        <p:nvGrpSpPr>
          <p:cNvPr id="4" name="Grupo 3">
            <a:extLst>
              <a:ext uri="{FF2B5EF4-FFF2-40B4-BE49-F238E27FC236}">
                <a16:creationId xmlns:a16="http://schemas.microsoft.com/office/drawing/2014/main" id="{5C8F5EA5-5A51-4A94-AC82-428DC638B71B}"/>
              </a:ext>
            </a:extLst>
          </p:cNvPr>
          <p:cNvGrpSpPr/>
          <p:nvPr/>
        </p:nvGrpSpPr>
        <p:grpSpPr>
          <a:xfrm>
            <a:off x="528861" y="5602223"/>
            <a:ext cx="12631214" cy="1141854"/>
            <a:chOff x="528861" y="5602223"/>
            <a:chExt cx="12631214" cy="1141854"/>
          </a:xfrm>
        </p:grpSpPr>
        <p:pic>
          <p:nvPicPr>
            <p:cNvPr id="11" name="Imagen 10">
              <a:extLst>
                <a:ext uri="{FF2B5EF4-FFF2-40B4-BE49-F238E27FC236}">
                  <a16:creationId xmlns:a16="http://schemas.microsoft.com/office/drawing/2014/main" id="{0AD00B20-D854-4DBA-A5BC-15BD5C1052A4}"/>
                </a:ext>
              </a:extLst>
            </p:cNvPr>
            <p:cNvPicPr>
              <a:picLocks noChangeAspect="1"/>
            </p:cNvPicPr>
            <p:nvPr/>
          </p:nvPicPr>
          <p:blipFill>
            <a:blip r:embed="rId4"/>
            <a:stretch>
              <a:fillRect/>
            </a:stretch>
          </p:blipFill>
          <p:spPr>
            <a:xfrm>
              <a:off x="528861" y="5602223"/>
              <a:ext cx="12631214" cy="1141854"/>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95EE9761-D574-4328-91BE-D18EEEE5D005}"/>
                </a:ext>
              </a:extLst>
            </p:cNvPr>
            <p:cNvPicPr>
              <a:picLocks noChangeAspect="1"/>
            </p:cNvPicPr>
            <p:nvPr/>
          </p:nvPicPr>
          <p:blipFill>
            <a:blip r:embed="rId5"/>
            <a:stretch>
              <a:fillRect/>
            </a:stretch>
          </p:blipFill>
          <p:spPr>
            <a:xfrm>
              <a:off x="528861" y="5968989"/>
              <a:ext cx="435069" cy="234268"/>
            </a:xfrm>
            <a:prstGeom prst="rect">
              <a:avLst/>
            </a:prstGeom>
          </p:spPr>
        </p:pic>
      </p:grpSp>
    </p:spTree>
    <p:extLst>
      <p:ext uri="{BB962C8B-B14F-4D97-AF65-F5344CB8AC3E}">
        <p14:creationId xmlns:p14="http://schemas.microsoft.com/office/powerpoint/2010/main" val="297356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lang="es-ES" smtClean="0"/>
              <a:t>25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algn="just"/>
            <a:r>
              <a:rPr lang="es-ES" sz="2400" dirty="0"/>
              <a:t>Sin embargo, también nos puede dar errores inesperados como este:</a:t>
            </a:r>
          </a:p>
          <a:p>
            <a:pPr algn="just"/>
            <a:endParaRPr lang="es-ES" sz="2400" dirty="0"/>
          </a:p>
          <a:p>
            <a:pPr algn="just"/>
            <a:endParaRPr lang="es-ES" sz="2400" dirty="0"/>
          </a:p>
          <a:p>
            <a:pPr algn="just"/>
            <a:endParaRPr lang="es-ES" sz="2400" dirty="0"/>
          </a:p>
          <a:p>
            <a:pPr algn="just"/>
            <a:endParaRPr lang="es-ES" sz="4000" dirty="0"/>
          </a:p>
          <a:p>
            <a:pPr algn="just"/>
            <a:r>
              <a:rPr lang="es-ES" sz="2400" dirty="0"/>
              <a:t>Veamos algunos ejemplos extraños más:</a:t>
            </a:r>
          </a:p>
          <a:p>
            <a:pPr algn="just"/>
            <a:endParaRPr lang="es-ES" sz="2400" dirty="0"/>
          </a:p>
          <a:p>
            <a:pPr algn="just"/>
            <a:endParaRPr lang="es-ES" sz="2400" dirty="0"/>
          </a:p>
        </p:txBody>
      </p:sp>
      <p:sp>
        <p:nvSpPr>
          <p:cNvPr id="28" name="Rectángulo: esquinas redondeadas 27">
            <a:extLst>
              <a:ext uri="{FF2B5EF4-FFF2-40B4-BE49-F238E27FC236}">
                <a16:creationId xmlns:a16="http://schemas.microsoft.com/office/drawing/2014/main" id="{D2F52CE2-60A8-4BB7-9D7F-843035C69D1A}"/>
              </a:ext>
            </a:extLst>
          </p:cNvPr>
          <p:cNvSpPr/>
          <p:nvPr/>
        </p:nvSpPr>
        <p:spPr>
          <a:xfrm>
            <a:off x="1885754" y="3883171"/>
            <a:ext cx="9668263" cy="4409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800" dirty="0"/>
              <a:t>JS convierte automáticamente el valor 1 a </a:t>
            </a:r>
            <a:r>
              <a:rPr lang="es-ES" sz="1800" b="1" dirty="0" err="1"/>
              <a:t>string</a:t>
            </a:r>
            <a:r>
              <a:rPr lang="es-ES" sz="1800" dirty="0"/>
              <a:t> para poder concatenarlo con "10". ¡MAL!</a:t>
            </a:r>
            <a:endParaRPr lang="es-ES" dirty="0"/>
          </a:p>
        </p:txBody>
      </p:sp>
      <p:pic>
        <p:nvPicPr>
          <p:cNvPr id="29" name="Imagen 28">
            <a:extLst>
              <a:ext uri="{FF2B5EF4-FFF2-40B4-BE49-F238E27FC236}">
                <a16:creationId xmlns:a16="http://schemas.microsoft.com/office/drawing/2014/main" id="{BA17BBE8-8FEA-418F-82DC-4C26B1027CB2}"/>
              </a:ext>
            </a:extLst>
          </p:cNvPr>
          <p:cNvPicPr>
            <a:picLocks noChangeAspect="1"/>
          </p:cNvPicPr>
          <p:nvPr/>
        </p:nvPicPr>
        <p:blipFill>
          <a:blip r:embed="rId3"/>
          <a:stretch>
            <a:fillRect/>
          </a:stretch>
        </p:blipFill>
        <p:spPr>
          <a:xfrm>
            <a:off x="921907" y="5262432"/>
            <a:ext cx="3952875" cy="2047875"/>
          </a:xfrm>
          <a:prstGeom prst="rect">
            <a:avLst/>
          </a:prstGeom>
          <a:ln>
            <a:noFill/>
          </a:ln>
          <a:effectLst>
            <a:outerShdw blurRad="292100" dist="139700" dir="2700000" algn="tl" rotWithShape="0">
              <a:srgbClr val="333333">
                <a:alpha val="65000"/>
              </a:srgbClr>
            </a:outerShdw>
          </a:effectLst>
        </p:spPr>
      </p:pic>
      <p:pic>
        <p:nvPicPr>
          <p:cNvPr id="30" name="Imagen 29">
            <a:extLst>
              <a:ext uri="{FF2B5EF4-FFF2-40B4-BE49-F238E27FC236}">
                <a16:creationId xmlns:a16="http://schemas.microsoft.com/office/drawing/2014/main" id="{C9CE7EC6-5433-48D4-8FCF-069E2052CA0C}"/>
              </a:ext>
            </a:extLst>
          </p:cNvPr>
          <p:cNvPicPr>
            <a:picLocks noChangeAspect="1"/>
          </p:cNvPicPr>
          <p:nvPr/>
        </p:nvPicPr>
        <p:blipFill>
          <a:blip r:embed="rId4"/>
          <a:stretch>
            <a:fillRect/>
          </a:stretch>
        </p:blipFill>
        <p:spPr>
          <a:xfrm>
            <a:off x="5150676" y="5461766"/>
            <a:ext cx="4695825" cy="1600200"/>
          </a:xfrm>
          <a:prstGeom prst="rect">
            <a:avLst/>
          </a:prstGeom>
          <a:ln>
            <a:noFill/>
          </a:ln>
          <a:effectLst>
            <a:outerShdw blurRad="292100" dist="139700" dir="2700000" algn="tl" rotWithShape="0">
              <a:srgbClr val="333333">
                <a:alpha val="65000"/>
              </a:srgbClr>
            </a:outerShdw>
          </a:effectLst>
        </p:spPr>
      </p:pic>
      <p:sp>
        <p:nvSpPr>
          <p:cNvPr id="31" name="Rectángulo: esquinas redondeadas 30">
            <a:extLst>
              <a:ext uri="{FF2B5EF4-FFF2-40B4-BE49-F238E27FC236}">
                <a16:creationId xmlns:a16="http://schemas.microsoft.com/office/drawing/2014/main" id="{90A8256C-7C2A-4E42-A3AE-1DAE637E19C4}"/>
              </a:ext>
            </a:extLst>
          </p:cNvPr>
          <p:cNvSpPr/>
          <p:nvPr/>
        </p:nvSpPr>
        <p:spPr>
          <a:xfrm>
            <a:off x="10374335" y="5572692"/>
            <a:ext cx="2982697" cy="1457000"/>
          </a:xfrm>
          <a:prstGeom prst="roundRect">
            <a:avLst/>
          </a:prstGeom>
          <a:solidFill>
            <a:schemeClr val="tx1">
              <a:lumMod val="95000"/>
              <a:lumOff val="5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800" dirty="0"/>
              <a:t>Para saber más:</a:t>
            </a:r>
          </a:p>
          <a:p>
            <a:pPr algn="ctr"/>
            <a:r>
              <a:rPr lang="es-ES" dirty="0">
                <a:hlinkClick r:id="rId5"/>
              </a:rPr>
              <a:t>https://www.escuelafrontend.com/coercion-de-datos-en-javascript</a:t>
            </a:r>
            <a:endParaRPr lang="es-ES" dirty="0"/>
          </a:p>
        </p:txBody>
      </p:sp>
      <p:grpSp>
        <p:nvGrpSpPr>
          <p:cNvPr id="7" name="Grupo 6">
            <a:extLst>
              <a:ext uri="{FF2B5EF4-FFF2-40B4-BE49-F238E27FC236}">
                <a16:creationId xmlns:a16="http://schemas.microsoft.com/office/drawing/2014/main" id="{4EAE3789-FE5D-4DE2-A18A-BD72D4D1EE45}"/>
              </a:ext>
            </a:extLst>
          </p:cNvPr>
          <p:cNvGrpSpPr/>
          <p:nvPr/>
        </p:nvGrpSpPr>
        <p:grpSpPr>
          <a:xfrm>
            <a:off x="528861" y="2420089"/>
            <a:ext cx="12631214" cy="1128241"/>
            <a:chOff x="528861" y="2420089"/>
            <a:chExt cx="12631214" cy="1128241"/>
          </a:xfrm>
        </p:grpSpPr>
        <p:pic>
          <p:nvPicPr>
            <p:cNvPr id="14" name="Imagen 13">
              <a:extLst>
                <a:ext uri="{FF2B5EF4-FFF2-40B4-BE49-F238E27FC236}">
                  <a16:creationId xmlns:a16="http://schemas.microsoft.com/office/drawing/2014/main" id="{832D9F34-60AB-406C-A607-DD3E9A3ABFF1}"/>
                </a:ext>
              </a:extLst>
            </p:cNvPr>
            <p:cNvPicPr>
              <a:picLocks noChangeAspect="1"/>
            </p:cNvPicPr>
            <p:nvPr/>
          </p:nvPicPr>
          <p:blipFill>
            <a:blip r:embed="rId6"/>
            <a:stretch>
              <a:fillRect/>
            </a:stretch>
          </p:blipFill>
          <p:spPr>
            <a:xfrm>
              <a:off x="528861" y="2420089"/>
              <a:ext cx="12631214" cy="1128241"/>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F3135D26-46B2-4FF4-844E-B401096EF947}"/>
                </a:ext>
              </a:extLst>
            </p:cNvPr>
            <p:cNvPicPr>
              <a:picLocks noChangeAspect="1"/>
            </p:cNvPicPr>
            <p:nvPr/>
          </p:nvPicPr>
          <p:blipFill>
            <a:blip r:embed="rId7"/>
            <a:stretch>
              <a:fillRect/>
            </a:stretch>
          </p:blipFill>
          <p:spPr>
            <a:xfrm>
              <a:off x="528861" y="2800349"/>
              <a:ext cx="435069" cy="234268"/>
            </a:xfrm>
            <a:prstGeom prst="rect">
              <a:avLst/>
            </a:prstGeom>
          </p:spPr>
        </p:pic>
      </p:grpSp>
    </p:spTree>
    <p:extLst>
      <p:ext uri="{BB962C8B-B14F-4D97-AF65-F5344CB8AC3E}">
        <p14:creationId xmlns:p14="http://schemas.microsoft.com/office/powerpoint/2010/main" val="590736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036883" cy="5572126"/>
          </a:xfrm>
        </p:spPr>
        <p:txBody>
          <a:bodyPr>
            <a:normAutofit/>
          </a:bodyPr>
          <a:lstStyle/>
          <a:p>
            <a:pPr marL="0" indent="0" algn="just">
              <a:buNone/>
            </a:pPr>
            <a:r>
              <a:rPr lang="es-ES" sz="2400" b="1" dirty="0"/>
              <a:t>Comparando valores con == y ===</a:t>
            </a:r>
          </a:p>
          <a:p>
            <a:pPr algn="just"/>
            <a:endParaRPr lang="es-ES" sz="2400" dirty="0"/>
          </a:p>
          <a:p>
            <a:pPr algn="just"/>
            <a:r>
              <a:rPr lang="es-ES" sz="2400" dirty="0"/>
              <a:t>JS sigue sorprendiéndonos:</a:t>
            </a:r>
          </a:p>
          <a:p>
            <a:pPr algn="just"/>
            <a:endParaRPr lang="es-ES" sz="2400" dirty="0"/>
          </a:p>
          <a:p>
            <a:pPr algn="just"/>
            <a:r>
              <a:rPr lang="es-ES" sz="2400" dirty="0"/>
              <a:t>Con el operador == primero se realiza una </a:t>
            </a:r>
            <a:r>
              <a:rPr lang="es-ES" sz="2400" b="1" dirty="0"/>
              <a:t>conversión automática de tipos</a:t>
            </a:r>
            <a:r>
              <a:rPr lang="es-ES" sz="2400" dirty="0"/>
              <a:t> y después se comparan los valores resultantes.</a:t>
            </a:r>
          </a:p>
          <a:p>
            <a:pPr algn="just"/>
            <a:r>
              <a:rPr lang="es-ES" sz="2400" dirty="0"/>
              <a:t>Este comportamiento facilita que se produzcan </a:t>
            </a:r>
            <a:r>
              <a:rPr lang="es-ES" sz="2400" b="1" dirty="0"/>
              <a:t>errores difíciles de detectar</a:t>
            </a:r>
            <a:r>
              <a:rPr lang="es-ES" sz="2400" dirty="0"/>
              <a:t>. Hoy en día se considera una mala práctica usar == y !=</a:t>
            </a:r>
          </a:p>
          <a:p>
            <a:pPr algn="just"/>
            <a:r>
              <a:rPr lang="es-ES" sz="2400" dirty="0"/>
              <a:t>Más ejemplos de resultados inesperados:</a:t>
            </a:r>
          </a:p>
        </p:txBody>
      </p:sp>
      <p:pic>
        <p:nvPicPr>
          <p:cNvPr id="5" name="Imagen 4">
            <a:extLst>
              <a:ext uri="{FF2B5EF4-FFF2-40B4-BE49-F238E27FC236}">
                <a16:creationId xmlns:a16="http://schemas.microsoft.com/office/drawing/2014/main" id="{72A7A073-DA9F-4442-84F2-FC44A23021C2}"/>
              </a:ext>
            </a:extLst>
          </p:cNvPr>
          <p:cNvPicPr>
            <a:picLocks noChangeAspect="1"/>
          </p:cNvPicPr>
          <p:nvPr/>
        </p:nvPicPr>
        <p:blipFill rotWithShape="1">
          <a:blip r:embed="rId3"/>
          <a:srcRect t="9422"/>
          <a:stretch/>
        </p:blipFill>
        <p:spPr>
          <a:xfrm>
            <a:off x="4701092" y="2384458"/>
            <a:ext cx="6584450" cy="1316336"/>
          </a:xfrm>
          <a:prstGeom prst="rect">
            <a:avLst/>
          </a:prstGeom>
          <a:ln>
            <a:noFill/>
          </a:ln>
          <a:effectLst>
            <a:outerShdw blurRad="292100" dist="139700" dir="2700000" algn="tl" rotWithShape="0">
              <a:srgbClr val="333333">
                <a:alpha val="65000"/>
              </a:srgbClr>
            </a:outerShdw>
          </a:effectLst>
        </p:spPr>
      </p:pic>
      <p:sp>
        <p:nvSpPr>
          <p:cNvPr id="7" name="Rectángulo: esquinas redondeadas 6">
            <a:extLst>
              <a:ext uri="{FF2B5EF4-FFF2-40B4-BE49-F238E27FC236}">
                <a16:creationId xmlns:a16="http://schemas.microsoft.com/office/drawing/2014/main" id="{A0D137BD-666C-4148-A4E8-32C1A9BE6DC5}"/>
              </a:ext>
            </a:extLst>
          </p:cNvPr>
          <p:cNvSpPr/>
          <p:nvPr/>
        </p:nvSpPr>
        <p:spPr>
          <a:xfrm>
            <a:off x="11518119" y="2398953"/>
            <a:ext cx="1641956" cy="13163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800" dirty="0"/>
              <a:t>En Java esto provocaría un error sintáctico</a:t>
            </a:r>
            <a:endParaRPr lang="es-ES" dirty="0"/>
          </a:p>
        </p:txBody>
      </p:sp>
      <p:pic>
        <p:nvPicPr>
          <p:cNvPr id="1026" name="Picture 2" descr="Malas prácticas comerciales | Blog sobre dirección de empresas del sector  del ascensor y la edificación">
            <a:extLst>
              <a:ext uri="{FF2B5EF4-FFF2-40B4-BE49-F238E27FC236}">
                <a16:creationId xmlns:a16="http://schemas.microsoft.com/office/drawing/2014/main" id="{C0F4619B-A5BE-404E-92A4-DD3D63FEA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3575" y="4454224"/>
            <a:ext cx="2406500" cy="240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uadroTexto 7">
            <a:extLst>
              <a:ext uri="{FF2B5EF4-FFF2-40B4-BE49-F238E27FC236}">
                <a16:creationId xmlns:a16="http://schemas.microsoft.com/office/drawing/2014/main" id="{D90BD21B-B273-4A08-89C2-DF24C9BB9E8F}"/>
              </a:ext>
            </a:extLst>
          </p:cNvPr>
          <p:cNvSpPr txBox="1"/>
          <p:nvPr/>
        </p:nvSpPr>
        <p:spPr>
          <a:xfrm>
            <a:off x="12450069" y="4569177"/>
            <a:ext cx="634701" cy="461665"/>
          </a:xfrm>
          <a:prstGeom prst="rect">
            <a:avLst/>
          </a:prstGeom>
          <a:noFill/>
        </p:spPr>
        <p:txBody>
          <a:bodyPr wrap="square" rtlCol="0">
            <a:spAutoFit/>
          </a:bodyPr>
          <a:lstStyle/>
          <a:p>
            <a:r>
              <a:rPr lang="es-ES" sz="2400" dirty="0"/>
              <a:t>==</a:t>
            </a:r>
          </a:p>
        </p:txBody>
      </p:sp>
      <p:pic>
        <p:nvPicPr>
          <p:cNvPr id="9" name="Imagen 8">
            <a:extLst>
              <a:ext uri="{FF2B5EF4-FFF2-40B4-BE49-F238E27FC236}">
                <a16:creationId xmlns:a16="http://schemas.microsoft.com/office/drawing/2014/main" id="{71E82473-0130-4825-A5C0-63B2F5855D6E}"/>
              </a:ext>
            </a:extLst>
          </p:cNvPr>
          <p:cNvPicPr>
            <a:picLocks noChangeAspect="1"/>
          </p:cNvPicPr>
          <p:nvPr/>
        </p:nvPicPr>
        <p:blipFill rotWithShape="1">
          <a:blip r:embed="rId5"/>
          <a:srcRect l="413" t="4933" r="50053" b="3239"/>
          <a:stretch/>
        </p:blipFill>
        <p:spPr>
          <a:xfrm>
            <a:off x="3657291" y="6108024"/>
            <a:ext cx="4336026" cy="1106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403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9520602" cy="5572126"/>
          </a:xfrm>
        </p:spPr>
        <p:txBody>
          <a:bodyPr>
            <a:normAutofit/>
          </a:bodyPr>
          <a:lstStyle/>
          <a:p>
            <a:pPr algn="just"/>
            <a:r>
              <a:rPr lang="es-ES" sz="2400" dirty="0"/>
              <a:t>Para solucionarlo, JS proporciona dos operadores más: </a:t>
            </a:r>
            <a:r>
              <a:rPr lang="es-ES" sz="2400" b="1" dirty="0"/>
              <a:t>=== y !==</a:t>
            </a:r>
          </a:p>
          <a:p>
            <a:pPr algn="just"/>
            <a:r>
              <a:rPr lang="es-ES" sz="2400" dirty="0"/>
              <a:t>Estos operadores devuelven false si </a:t>
            </a:r>
            <a:r>
              <a:rPr lang="es-ES" sz="2400" b="1" dirty="0">
                <a:solidFill>
                  <a:schemeClr val="accent5"/>
                </a:solidFill>
              </a:rPr>
              <a:t>los operandos tienen tipos distintos</a:t>
            </a:r>
            <a:r>
              <a:rPr lang="es-ES" sz="2400" dirty="0"/>
              <a:t>. En caso de que ambos sean del mismo tipo, se realiza la comparación y se devuelve el resultado que corresponda.</a:t>
            </a:r>
          </a:p>
          <a:p>
            <a:pPr algn="just"/>
            <a:r>
              <a:rPr lang="es-ES" sz="2400" dirty="0"/>
              <a:t>Se considera buena práctica usar los operadores === y !==.</a:t>
            </a:r>
          </a:p>
          <a:p>
            <a:pPr algn="just"/>
            <a:r>
              <a:rPr lang="es-ES" sz="2400" dirty="0"/>
              <a:t>Por cierto, las cadenas no se comparan con el método </a:t>
            </a:r>
            <a:r>
              <a:rPr lang="es-ES" sz="2400" i="1" dirty="0" err="1"/>
              <a:t>equals</a:t>
            </a:r>
            <a:r>
              <a:rPr lang="es-ES" sz="2400" i="1" dirty="0"/>
              <a:t> </a:t>
            </a:r>
            <a:r>
              <a:rPr lang="es-ES" sz="2400" dirty="0"/>
              <a:t>como en Java. También se comparan usando === y !==. Observa:</a:t>
            </a:r>
          </a:p>
        </p:txBody>
      </p:sp>
      <p:pic>
        <p:nvPicPr>
          <p:cNvPr id="12" name="Imagen 11">
            <a:extLst>
              <a:ext uri="{FF2B5EF4-FFF2-40B4-BE49-F238E27FC236}">
                <a16:creationId xmlns:a16="http://schemas.microsoft.com/office/drawing/2014/main" id="{E5C34DA0-6D60-40D6-9AF3-5ACF40A040F7}"/>
              </a:ext>
            </a:extLst>
          </p:cNvPr>
          <p:cNvPicPr>
            <a:picLocks noChangeAspect="1"/>
          </p:cNvPicPr>
          <p:nvPr/>
        </p:nvPicPr>
        <p:blipFill>
          <a:blip r:embed="rId3"/>
          <a:stretch>
            <a:fillRect/>
          </a:stretch>
        </p:blipFill>
        <p:spPr>
          <a:xfrm>
            <a:off x="2532167" y="5227280"/>
            <a:ext cx="5468833" cy="1972033"/>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B39FDD45-F797-487C-A3BF-D9785D9A9F16}"/>
              </a:ext>
            </a:extLst>
          </p:cNvPr>
          <p:cNvPicPr>
            <a:picLocks noChangeAspect="1"/>
          </p:cNvPicPr>
          <p:nvPr/>
        </p:nvPicPr>
        <p:blipFill rotWithShape="1">
          <a:blip r:embed="rId4"/>
          <a:srcRect l="50119" t="4219" r="9047" b="3953"/>
          <a:stretch/>
        </p:blipFill>
        <p:spPr>
          <a:xfrm>
            <a:off x="9922319" y="2889026"/>
            <a:ext cx="3406843" cy="1054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2" name="Picture 4" descr="Download Thumbs Up Hand Sign Emoji | Emoji Island">
            <a:extLst>
              <a:ext uri="{FF2B5EF4-FFF2-40B4-BE49-F238E27FC236}">
                <a16:creationId xmlns:a16="http://schemas.microsoft.com/office/drawing/2014/main" id="{8B7EF744-6D6A-4018-A908-946B6DA00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7608" y="5351050"/>
            <a:ext cx="1724491" cy="17244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ectángulo: esquinas redondeadas 10">
            <a:extLst>
              <a:ext uri="{FF2B5EF4-FFF2-40B4-BE49-F238E27FC236}">
                <a16:creationId xmlns:a16="http://schemas.microsoft.com/office/drawing/2014/main" id="{1E6311D5-8FB6-4B7A-8233-E93F7087E745}"/>
              </a:ext>
            </a:extLst>
          </p:cNvPr>
          <p:cNvSpPr/>
          <p:nvPr/>
        </p:nvSpPr>
        <p:spPr>
          <a:xfrm>
            <a:off x="10287775" y="1895707"/>
            <a:ext cx="2675929" cy="8167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Con === se arreglan los problemas anteriores</a:t>
            </a:r>
          </a:p>
        </p:txBody>
      </p:sp>
    </p:spTree>
    <p:extLst>
      <p:ext uri="{BB962C8B-B14F-4D97-AF65-F5344CB8AC3E}">
        <p14:creationId xmlns:p14="http://schemas.microsoft.com/office/powerpoint/2010/main" val="1268117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400791" cy="5572126"/>
          </a:xfrm>
        </p:spPr>
        <p:txBody>
          <a:bodyPr>
            <a:normAutofit/>
          </a:bodyPr>
          <a:lstStyle/>
          <a:p>
            <a:pPr marL="0" indent="0" algn="just">
              <a:buNone/>
            </a:pPr>
            <a:r>
              <a:rPr lang="es-ES" sz="2400" b="1" dirty="0"/>
              <a:t>Ventanas de alerta</a:t>
            </a:r>
          </a:p>
          <a:p>
            <a:pPr algn="just"/>
            <a:r>
              <a:rPr lang="es-ES" sz="2400" dirty="0"/>
              <a:t>La consola del navegador no suele mirarla el usuario estándar… Cuando queremos </a:t>
            </a:r>
            <a:r>
              <a:rPr lang="es-ES" sz="2400" b="1" dirty="0">
                <a:solidFill>
                  <a:schemeClr val="accent5"/>
                </a:solidFill>
              </a:rPr>
              <a:t>llamar la atención del usuario </a:t>
            </a:r>
            <a:r>
              <a:rPr lang="es-ES" sz="2400" dirty="0"/>
              <a:t>podemos abrir una "ventana de diálogo" que le fuerce a leer cierta información y pinchar en un botón para poder continuar</a:t>
            </a:r>
          </a:p>
          <a:p>
            <a:pPr algn="just"/>
            <a:r>
              <a:rPr lang="es-ES" sz="2400" dirty="0"/>
              <a:t>La sintaxis es muy sencilla. Observa:</a:t>
            </a:r>
          </a:p>
          <a:p>
            <a:pPr algn="just"/>
            <a:endParaRPr lang="es-ES" sz="2400" dirty="0"/>
          </a:p>
        </p:txBody>
      </p:sp>
      <p:pic>
        <p:nvPicPr>
          <p:cNvPr id="7" name="Imagen 6">
            <a:extLst>
              <a:ext uri="{FF2B5EF4-FFF2-40B4-BE49-F238E27FC236}">
                <a16:creationId xmlns:a16="http://schemas.microsoft.com/office/drawing/2014/main" id="{C2A47452-B16A-5406-EF95-2264C5CF920F}"/>
              </a:ext>
            </a:extLst>
          </p:cNvPr>
          <p:cNvPicPr>
            <a:picLocks noChangeAspect="1"/>
          </p:cNvPicPr>
          <p:nvPr/>
        </p:nvPicPr>
        <p:blipFill rotWithShape="1">
          <a:blip r:embed="rId3"/>
          <a:srcRect l="709"/>
          <a:stretch/>
        </p:blipFill>
        <p:spPr>
          <a:xfrm>
            <a:off x="2964943" y="5509391"/>
            <a:ext cx="5296150" cy="155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1AC9B064-921C-B0FD-8BBB-02E4685E2566}"/>
              </a:ext>
            </a:extLst>
          </p:cNvPr>
          <p:cNvPicPr>
            <a:picLocks noChangeAspect="1"/>
          </p:cNvPicPr>
          <p:nvPr/>
        </p:nvPicPr>
        <p:blipFill>
          <a:blip r:embed="rId4"/>
          <a:stretch>
            <a:fillRect/>
          </a:stretch>
        </p:blipFill>
        <p:spPr>
          <a:xfrm>
            <a:off x="1450613" y="4523628"/>
            <a:ext cx="8772525" cy="65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Flecha: hacia abajo 11">
            <a:extLst>
              <a:ext uri="{FF2B5EF4-FFF2-40B4-BE49-F238E27FC236}">
                <a16:creationId xmlns:a16="http://schemas.microsoft.com/office/drawing/2014/main" id="{D2E86971-273A-2A73-3A5C-5E5835126176}"/>
              </a:ext>
            </a:extLst>
          </p:cNvPr>
          <p:cNvSpPr/>
          <p:nvPr/>
        </p:nvSpPr>
        <p:spPr>
          <a:xfrm>
            <a:off x="5355480" y="5062159"/>
            <a:ext cx="449179" cy="521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Alert - Free security icons">
            <a:extLst>
              <a:ext uri="{FF2B5EF4-FFF2-40B4-BE49-F238E27FC236}">
                <a16:creationId xmlns:a16="http://schemas.microsoft.com/office/drawing/2014/main" id="{CBFE57F0-2989-4D26-5013-2C1C5D05C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0342" y="2698230"/>
            <a:ext cx="2935392" cy="293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225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29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400791" cy="5572126"/>
          </a:xfrm>
        </p:spPr>
        <p:txBody>
          <a:bodyPr>
            <a:normAutofit/>
          </a:bodyPr>
          <a:lstStyle/>
          <a:p>
            <a:pPr marL="0" indent="0" algn="just">
              <a:buNone/>
            </a:pPr>
            <a:r>
              <a:rPr lang="es-ES" sz="2400" b="1" dirty="0"/>
              <a:t>Ventana de confirmación</a:t>
            </a:r>
          </a:p>
          <a:p>
            <a:pPr algn="just"/>
            <a:r>
              <a:rPr lang="es-ES" sz="2400" dirty="0"/>
              <a:t>Si queremos que el usuario nos confirme una acción y necesitamos </a:t>
            </a:r>
            <a:r>
              <a:rPr lang="es-ES" sz="2400" b="1" dirty="0">
                <a:solidFill>
                  <a:schemeClr val="accent4"/>
                </a:solidFill>
              </a:rPr>
              <a:t>llamar su atención y obtener una respuesta booleana </a:t>
            </a:r>
            <a:r>
              <a:rPr lang="es-ES" sz="2400" dirty="0"/>
              <a:t>podemos usar una "ventana de confirmación".</a:t>
            </a:r>
          </a:p>
          <a:p>
            <a:pPr algn="just"/>
            <a:r>
              <a:rPr lang="es-ES" sz="2400" dirty="0"/>
              <a:t>La sintaxis es muy sencilla. Observa:</a:t>
            </a:r>
          </a:p>
          <a:p>
            <a:pPr algn="just"/>
            <a:endParaRPr lang="es-ES" sz="2400" dirty="0"/>
          </a:p>
        </p:txBody>
      </p:sp>
      <p:pic>
        <p:nvPicPr>
          <p:cNvPr id="9" name="Imagen 8">
            <a:extLst>
              <a:ext uri="{FF2B5EF4-FFF2-40B4-BE49-F238E27FC236}">
                <a16:creationId xmlns:a16="http://schemas.microsoft.com/office/drawing/2014/main" id="{CEDA5C55-303F-2A2D-9318-880200110C64}"/>
              </a:ext>
            </a:extLst>
          </p:cNvPr>
          <p:cNvPicPr>
            <a:picLocks noChangeAspect="1"/>
          </p:cNvPicPr>
          <p:nvPr/>
        </p:nvPicPr>
        <p:blipFill>
          <a:blip r:embed="rId3"/>
          <a:stretch>
            <a:fillRect/>
          </a:stretch>
        </p:blipFill>
        <p:spPr>
          <a:xfrm>
            <a:off x="1987299" y="5313646"/>
            <a:ext cx="5041946" cy="1443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extLst>
              <a:ext uri="{FF2B5EF4-FFF2-40B4-BE49-F238E27FC236}">
                <a16:creationId xmlns:a16="http://schemas.microsoft.com/office/drawing/2014/main" id="{1C87305E-F1FF-B7F5-6699-52911B7CB548}"/>
              </a:ext>
            </a:extLst>
          </p:cNvPr>
          <p:cNvPicPr>
            <a:picLocks noChangeAspect="1"/>
          </p:cNvPicPr>
          <p:nvPr/>
        </p:nvPicPr>
        <p:blipFill>
          <a:blip r:embed="rId4"/>
          <a:stretch>
            <a:fillRect/>
          </a:stretch>
        </p:blipFill>
        <p:spPr>
          <a:xfrm>
            <a:off x="7367883" y="5516098"/>
            <a:ext cx="1285875" cy="1038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n 16">
            <a:extLst>
              <a:ext uri="{FF2B5EF4-FFF2-40B4-BE49-F238E27FC236}">
                <a16:creationId xmlns:a16="http://schemas.microsoft.com/office/drawing/2014/main" id="{705A7195-FD16-2C63-8A61-DF6AC2B27DC6}"/>
              </a:ext>
            </a:extLst>
          </p:cNvPr>
          <p:cNvPicPr>
            <a:picLocks noChangeAspect="1"/>
          </p:cNvPicPr>
          <p:nvPr/>
        </p:nvPicPr>
        <p:blipFill>
          <a:blip r:embed="rId5"/>
          <a:stretch>
            <a:fillRect/>
          </a:stretch>
        </p:blipFill>
        <p:spPr>
          <a:xfrm>
            <a:off x="972182" y="4086213"/>
            <a:ext cx="9390449" cy="959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Flecha: hacia abajo 11">
            <a:extLst>
              <a:ext uri="{FF2B5EF4-FFF2-40B4-BE49-F238E27FC236}">
                <a16:creationId xmlns:a16="http://schemas.microsoft.com/office/drawing/2014/main" id="{D2E86971-273A-2A73-3A5C-5E5835126176}"/>
              </a:ext>
            </a:extLst>
          </p:cNvPr>
          <p:cNvSpPr/>
          <p:nvPr/>
        </p:nvSpPr>
        <p:spPr>
          <a:xfrm>
            <a:off x="4283683" y="4889334"/>
            <a:ext cx="449179" cy="521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hacia abajo 17">
            <a:extLst>
              <a:ext uri="{FF2B5EF4-FFF2-40B4-BE49-F238E27FC236}">
                <a16:creationId xmlns:a16="http://schemas.microsoft.com/office/drawing/2014/main" id="{9686A7F6-D14C-18DA-C294-818AF3200E35}"/>
              </a:ext>
            </a:extLst>
          </p:cNvPr>
          <p:cNvSpPr/>
          <p:nvPr/>
        </p:nvSpPr>
        <p:spPr>
          <a:xfrm rot="16200000">
            <a:off x="6946189" y="5774527"/>
            <a:ext cx="449179" cy="521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2" name="Picture 2" descr="Click - Free arrows icons">
            <a:extLst>
              <a:ext uri="{FF2B5EF4-FFF2-40B4-BE49-F238E27FC236}">
                <a16:creationId xmlns:a16="http://schemas.microsoft.com/office/drawing/2014/main" id="{6B754557-DCF2-FF40-4B68-5987450CED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1150" y="6227203"/>
            <a:ext cx="852022" cy="85202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lease Confirm Stock Illustrations – 41 Please Confirm Stock Illustrations,  Vectors &amp; Clipart - Dreamstime">
            <a:extLst>
              <a:ext uri="{FF2B5EF4-FFF2-40B4-BE49-F238E27FC236}">
                <a16:creationId xmlns:a16="http://schemas.microsoft.com/office/drawing/2014/main" id="{51D14DC1-118E-5851-CAC3-968508793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3525" y="3347012"/>
            <a:ext cx="2437500" cy="24375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46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a:t>
            </a:fld>
            <a:endParaRPr lang="es-ES" dirty="0"/>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 – Introducción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316582" cy="5572126"/>
          </a:xfrm>
        </p:spPr>
        <p:txBody>
          <a:bodyPr>
            <a:normAutofit/>
          </a:bodyPr>
          <a:lstStyle/>
          <a:p>
            <a:pPr marL="0" lvl="0" indent="0">
              <a:buNone/>
            </a:pPr>
            <a:r>
              <a:rPr lang="es-ES" sz="3600" b="1" dirty="0"/>
              <a:t>1 – Introducción</a:t>
            </a:r>
          </a:p>
          <a:p>
            <a:pPr lvl="0" algn="just"/>
            <a:r>
              <a:rPr lang="es-ES" sz="2800" dirty="0"/>
              <a:t>Un poco de historia. Mediados de los 90. Internet entra en los hogares y tiene una gran proyección de mercado. Las páginas web son "feas", CSS está naciendo y HTML en la versión 2.0.</a:t>
            </a:r>
          </a:p>
          <a:p>
            <a:pPr lvl="0" algn="just"/>
            <a:r>
              <a:rPr lang="es-ES" sz="2800" dirty="0"/>
              <a:t>Es la época de la "</a:t>
            </a:r>
            <a:r>
              <a:rPr lang="es-ES" sz="2800" b="1" dirty="0">
                <a:solidFill>
                  <a:srgbClr val="002060"/>
                </a:solidFill>
              </a:rPr>
              <a:t>guerra de los navegadores</a:t>
            </a:r>
            <a:r>
              <a:rPr lang="es-ES" sz="2800" dirty="0"/>
              <a:t>". Internet Explorer y Netscape luchan por ofrecer la mejor experiencia de navegación al usuario para ganar cuota de mercado.</a:t>
            </a:r>
          </a:p>
          <a:p>
            <a:pPr lvl="0" algn="just"/>
            <a:r>
              <a:rPr lang="es-ES" sz="2800" dirty="0"/>
              <a:t>Java quiere su parte del pastel y crea los "</a:t>
            </a:r>
            <a:r>
              <a:rPr lang="es-ES" sz="2800" b="1" dirty="0">
                <a:solidFill>
                  <a:schemeClr val="accent3">
                    <a:lumMod val="50000"/>
                  </a:schemeClr>
                </a:solidFill>
              </a:rPr>
              <a:t>applets</a:t>
            </a:r>
            <a:r>
              <a:rPr lang="es-ES" sz="2800" dirty="0"/>
              <a:t>" una tecnología que permite ejecutar programas en el navegador, pero es lenta y requiere instalar </a:t>
            </a:r>
            <a:r>
              <a:rPr lang="es-ES" sz="2800" dirty="0" err="1"/>
              <a:t>plugins</a:t>
            </a:r>
            <a:r>
              <a:rPr lang="es-ES" sz="2800" dirty="0"/>
              <a:t> en el navegador…</a:t>
            </a:r>
            <a:endParaRPr lang="es-ES" dirty="0"/>
          </a:p>
          <a:p>
            <a:pPr lvl="0"/>
            <a:endParaRPr lang="es-ES" dirty="0"/>
          </a:p>
        </p:txBody>
      </p:sp>
      <p:pic>
        <p:nvPicPr>
          <p:cNvPr id="4" name="Picture 2" descr="Browsers Folder Icon by LAV7Aryan on DeviantArt">
            <a:extLst>
              <a:ext uri="{FF2B5EF4-FFF2-40B4-BE49-F238E27FC236}">
                <a16:creationId xmlns:a16="http://schemas.microsoft.com/office/drawing/2014/main" id="{BDC567A4-2540-48D0-A6F1-CF7D0E0D5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6388" y="2916480"/>
            <a:ext cx="2651871" cy="2651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6583944" cy="5572126"/>
          </a:xfrm>
        </p:spPr>
        <p:txBody>
          <a:bodyPr>
            <a:normAutofit/>
          </a:bodyPr>
          <a:lstStyle/>
          <a:p>
            <a:pPr marL="0" indent="0" algn="just">
              <a:buNone/>
            </a:pPr>
            <a:r>
              <a:rPr lang="es-ES" sz="2400" b="1" dirty="0"/>
              <a:t>Entrada por teclado</a:t>
            </a:r>
          </a:p>
          <a:p>
            <a:pPr algn="just"/>
            <a:r>
              <a:rPr lang="es-ES" sz="2400" dirty="0"/>
              <a:t>Observa el siguiente trozo de código:</a:t>
            </a:r>
          </a:p>
          <a:p>
            <a:pPr algn="just"/>
            <a:endParaRPr lang="es-ES" sz="2400" dirty="0"/>
          </a:p>
          <a:p>
            <a:pPr algn="just"/>
            <a:endParaRPr lang="es-ES" sz="2400" dirty="0"/>
          </a:p>
          <a:p>
            <a:pPr algn="just"/>
            <a:r>
              <a:rPr lang="es-ES" sz="2400" dirty="0"/>
              <a:t>Con </a:t>
            </a:r>
            <a:r>
              <a:rPr lang="es-ES" sz="2400" b="1" dirty="0" err="1"/>
              <a:t>prompt</a:t>
            </a:r>
            <a:r>
              <a:rPr lang="es-ES" sz="2400" dirty="0"/>
              <a:t> pedimos al navegador que muestre una ventana en la que puede teclear el usuario.</a:t>
            </a:r>
          </a:p>
          <a:p>
            <a:pPr algn="just"/>
            <a:endParaRPr lang="es-ES" sz="2400" dirty="0"/>
          </a:p>
          <a:p>
            <a:pPr algn="just"/>
            <a:endParaRPr lang="es-ES" sz="2400" dirty="0"/>
          </a:p>
          <a:p>
            <a:pPr algn="just"/>
            <a:r>
              <a:rPr lang="es-ES" sz="2400" dirty="0"/>
              <a:t>El resultado tecleado se guarda en la variable nombre y se muestra en la consola: </a:t>
            </a:r>
          </a:p>
          <a:p>
            <a:pPr algn="just"/>
            <a:endParaRPr lang="es-ES" sz="2400" dirty="0"/>
          </a:p>
        </p:txBody>
      </p:sp>
      <p:pic>
        <p:nvPicPr>
          <p:cNvPr id="5" name="Imagen 4">
            <a:extLst>
              <a:ext uri="{FF2B5EF4-FFF2-40B4-BE49-F238E27FC236}">
                <a16:creationId xmlns:a16="http://schemas.microsoft.com/office/drawing/2014/main" id="{23EB9148-B578-45F8-AE62-A622C5826766}"/>
              </a:ext>
            </a:extLst>
          </p:cNvPr>
          <p:cNvPicPr>
            <a:picLocks noChangeAspect="1"/>
          </p:cNvPicPr>
          <p:nvPr/>
        </p:nvPicPr>
        <p:blipFill>
          <a:blip r:embed="rId3"/>
          <a:stretch>
            <a:fillRect/>
          </a:stretch>
        </p:blipFill>
        <p:spPr>
          <a:xfrm>
            <a:off x="7209281" y="3675990"/>
            <a:ext cx="4938631" cy="1963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BFD2E8D7-7128-4E45-B806-2047617956DA}"/>
              </a:ext>
            </a:extLst>
          </p:cNvPr>
          <p:cNvPicPr>
            <a:picLocks noChangeAspect="1"/>
          </p:cNvPicPr>
          <p:nvPr/>
        </p:nvPicPr>
        <p:blipFill rotWithShape="1">
          <a:blip r:embed="rId4"/>
          <a:srcRect r="33439"/>
          <a:stretch/>
        </p:blipFill>
        <p:spPr>
          <a:xfrm>
            <a:off x="7209281" y="1809251"/>
            <a:ext cx="5771152" cy="1484439"/>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D298434C-BAC6-4A90-8337-39C1FB36E396}"/>
              </a:ext>
            </a:extLst>
          </p:cNvPr>
          <p:cNvPicPr>
            <a:picLocks noChangeAspect="1"/>
          </p:cNvPicPr>
          <p:nvPr/>
        </p:nvPicPr>
        <p:blipFill>
          <a:blip r:embed="rId5"/>
          <a:stretch>
            <a:fillRect/>
          </a:stretch>
        </p:blipFill>
        <p:spPr>
          <a:xfrm>
            <a:off x="7183489" y="6021308"/>
            <a:ext cx="2543175" cy="1276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9449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10270932" cy="5572126"/>
          </a:xfrm>
        </p:spPr>
        <p:txBody>
          <a:bodyPr>
            <a:normAutofit/>
          </a:bodyPr>
          <a:lstStyle/>
          <a:p>
            <a:pPr algn="just"/>
            <a:r>
              <a:rPr lang="es-ES" sz="2400" dirty="0"/>
              <a:t>Si pinchamos en el botón "Cancelar" obtendríamos:</a:t>
            </a:r>
          </a:p>
          <a:p>
            <a:pPr algn="just"/>
            <a:endParaRPr lang="es-ES" sz="2400" dirty="0"/>
          </a:p>
          <a:p>
            <a:pPr algn="just"/>
            <a:endParaRPr lang="es-ES" sz="600" dirty="0"/>
          </a:p>
          <a:p>
            <a:pPr algn="just"/>
            <a:r>
              <a:rPr lang="es-ES" sz="2400" dirty="0"/>
              <a:t>También podemos poner un parámetro más que actúa como </a:t>
            </a:r>
            <a:r>
              <a:rPr lang="es-ES" sz="2400" b="1" dirty="0">
                <a:solidFill>
                  <a:schemeClr val="accent5"/>
                </a:solidFill>
              </a:rPr>
              <a:t>"texto de ejemplo"</a:t>
            </a:r>
            <a:r>
              <a:rPr lang="es-ES" sz="2400" dirty="0"/>
              <a:t> en la ventana:</a:t>
            </a:r>
          </a:p>
          <a:p>
            <a:pPr algn="just"/>
            <a:endParaRPr lang="es-ES" sz="2400" dirty="0"/>
          </a:p>
          <a:p>
            <a:pPr algn="just"/>
            <a:endParaRPr lang="es-ES" sz="2400" dirty="0"/>
          </a:p>
        </p:txBody>
      </p:sp>
      <p:pic>
        <p:nvPicPr>
          <p:cNvPr id="7" name="Imagen 6">
            <a:extLst>
              <a:ext uri="{FF2B5EF4-FFF2-40B4-BE49-F238E27FC236}">
                <a16:creationId xmlns:a16="http://schemas.microsoft.com/office/drawing/2014/main" id="{AAE7E9C4-3FF8-4A46-9BFD-03C0EA04B410}"/>
              </a:ext>
            </a:extLst>
          </p:cNvPr>
          <p:cNvPicPr>
            <a:picLocks noChangeAspect="1"/>
          </p:cNvPicPr>
          <p:nvPr/>
        </p:nvPicPr>
        <p:blipFill>
          <a:blip r:embed="rId3"/>
          <a:stretch>
            <a:fillRect/>
          </a:stretch>
        </p:blipFill>
        <p:spPr>
          <a:xfrm>
            <a:off x="8097889" y="1373552"/>
            <a:ext cx="2219325" cy="1276350"/>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EA6169B8-2302-4565-B983-4E9578914C68}"/>
              </a:ext>
            </a:extLst>
          </p:cNvPr>
          <p:cNvPicPr>
            <a:picLocks noChangeAspect="1"/>
          </p:cNvPicPr>
          <p:nvPr/>
        </p:nvPicPr>
        <p:blipFill>
          <a:blip r:embed="rId4"/>
          <a:stretch>
            <a:fillRect/>
          </a:stretch>
        </p:blipFill>
        <p:spPr>
          <a:xfrm>
            <a:off x="3308047" y="5422561"/>
            <a:ext cx="4937556" cy="1953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agen 12">
            <a:extLst>
              <a:ext uri="{FF2B5EF4-FFF2-40B4-BE49-F238E27FC236}">
                <a16:creationId xmlns:a16="http://schemas.microsoft.com/office/drawing/2014/main" id="{6C788ACB-5EF9-4449-AD1C-BFB2F5784DC3}"/>
              </a:ext>
            </a:extLst>
          </p:cNvPr>
          <p:cNvPicPr>
            <a:picLocks noChangeAspect="1"/>
          </p:cNvPicPr>
          <p:nvPr/>
        </p:nvPicPr>
        <p:blipFill>
          <a:blip r:embed="rId5"/>
          <a:stretch>
            <a:fillRect/>
          </a:stretch>
        </p:blipFill>
        <p:spPr>
          <a:xfrm>
            <a:off x="2498501" y="4026752"/>
            <a:ext cx="6629400" cy="990600"/>
          </a:xfrm>
          <a:prstGeom prst="rect">
            <a:avLst/>
          </a:prstGeom>
          <a:ln>
            <a:noFill/>
          </a:ln>
          <a:effectLst>
            <a:outerShdw blurRad="292100" dist="139700" dir="2700000" algn="tl" rotWithShape="0">
              <a:srgbClr val="333333">
                <a:alpha val="65000"/>
              </a:srgbClr>
            </a:outerShdw>
          </a:effectLst>
        </p:spPr>
      </p:pic>
      <p:sp>
        <p:nvSpPr>
          <p:cNvPr id="14" name="Rectángulo: esquinas redondeadas 13">
            <a:extLst>
              <a:ext uri="{FF2B5EF4-FFF2-40B4-BE49-F238E27FC236}">
                <a16:creationId xmlns:a16="http://schemas.microsoft.com/office/drawing/2014/main" id="{EEC69D47-F46B-494A-AFA8-C8C106C87E59}"/>
              </a:ext>
            </a:extLst>
          </p:cNvPr>
          <p:cNvSpPr/>
          <p:nvPr/>
        </p:nvSpPr>
        <p:spPr>
          <a:xfrm flipV="1">
            <a:off x="6882276" y="4432066"/>
            <a:ext cx="1960511" cy="322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9F5AA0A3-166A-42EF-B766-E740A76238A0}"/>
              </a:ext>
            </a:extLst>
          </p:cNvPr>
          <p:cNvSpPr/>
          <p:nvPr/>
        </p:nvSpPr>
        <p:spPr>
          <a:xfrm>
            <a:off x="9127901" y="5422561"/>
            <a:ext cx="2675929" cy="1130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el ejercicio 3 del boletín de problemas</a:t>
            </a:r>
          </a:p>
        </p:txBody>
      </p:sp>
    </p:spTree>
    <p:extLst>
      <p:ext uri="{BB962C8B-B14F-4D97-AF65-F5344CB8AC3E}">
        <p14:creationId xmlns:p14="http://schemas.microsoft.com/office/powerpoint/2010/main" val="3943364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8"/>
            <a:ext cx="10058398" cy="5572126"/>
          </a:xfrm>
        </p:spPr>
        <p:txBody>
          <a:bodyPr>
            <a:normAutofit/>
          </a:bodyPr>
          <a:lstStyle/>
          <a:p>
            <a:pPr algn="just"/>
            <a:r>
              <a:rPr lang="es-ES" sz="2400" dirty="0"/>
              <a:t>Observa también lo siguiente:</a:t>
            </a:r>
          </a:p>
          <a:p>
            <a:pPr algn="just"/>
            <a:endParaRPr lang="es-ES" sz="2400" dirty="0"/>
          </a:p>
          <a:p>
            <a:pPr algn="just"/>
            <a:endParaRPr lang="es-ES" sz="2400" dirty="0"/>
          </a:p>
          <a:p>
            <a:pPr algn="just"/>
            <a:endParaRPr lang="es-ES" sz="2400" dirty="0"/>
          </a:p>
          <a:p>
            <a:pPr algn="just"/>
            <a:endParaRPr lang="es-ES" sz="600" dirty="0"/>
          </a:p>
          <a:p>
            <a:pPr algn="just"/>
            <a:r>
              <a:rPr lang="es-ES" sz="2400" dirty="0"/>
              <a:t>Esto se produce porque </a:t>
            </a:r>
            <a:r>
              <a:rPr lang="es-ES" sz="2400" b="1" dirty="0" err="1"/>
              <a:t>prompt</a:t>
            </a:r>
            <a:r>
              <a:rPr lang="es-ES" sz="2400" dirty="0"/>
              <a:t> </a:t>
            </a:r>
            <a:r>
              <a:rPr lang="es-ES" sz="2400" dirty="0" err="1"/>
              <a:t>devueve</a:t>
            </a:r>
            <a:r>
              <a:rPr lang="es-ES" sz="2400" dirty="0"/>
              <a:t> un valor de tipo </a:t>
            </a:r>
            <a:r>
              <a:rPr lang="es-ES" sz="2400" b="1" dirty="0" err="1"/>
              <a:t>string</a:t>
            </a:r>
            <a:r>
              <a:rPr lang="es-ES" sz="2400" dirty="0"/>
              <a:t>. Para forzar el cambio de la cadena de texto a un número deberíamos usar </a:t>
            </a:r>
            <a:r>
              <a:rPr lang="es-ES" sz="2400" dirty="0" err="1"/>
              <a:t>Number</a:t>
            </a:r>
            <a:r>
              <a:rPr lang="es-ES" sz="2400" dirty="0"/>
              <a:t>, del siguiente modo:</a:t>
            </a:r>
          </a:p>
          <a:p>
            <a:pPr algn="just"/>
            <a:endParaRPr lang="es-ES" sz="2400" dirty="0"/>
          </a:p>
          <a:p>
            <a:pPr algn="just"/>
            <a:endParaRPr lang="es-ES" sz="2400" dirty="0"/>
          </a:p>
        </p:txBody>
      </p:sp>
      <p:pic>
        <p:nvPicPr>
          <p:cNvPr id="5" name="Imagen 4">
            <a:extLst>
              <a:ext uri="{FF2B5EF4-FFF2-40B4-BE49-F238E27FC236}">
                <a16:creationId xmlns:a16="http://schemas.microsoft.com/office/drawing/2014/main" id="{051F8B09-CB04-402B-A061-2AF1E4DA3C3D}"/>
              </a:ext>
            </a:extLst>
          </p:cNvPr>
          <p:cNvPicPr>
            <a:picLocks noChangeAspect="1"/>
          </p:cNvPicPr>
          <p:nvPr/>
        </p:nvPicPr>
        <p:blipFill>
          <a:blip r:embed="rId3"/>
          <a:stretch>
            <a:fillRect/>
          </a:stretch>
        </p:blipFill>
        <p:spPr>
          <a:xfrm>
            <a:off x="1123949" y="2316209"/>
            <a:ext cx="11191875" cy="1371600"/>
          </a:xfrm>
          <a:prstGeom prst="rect">
            <a:avLst/>
          </a:prstGeom>
          <a:ln>
            <a:noFill/>
          </a:ln>
          <a:effectLst>
            <a:outerShdw blurRad="292100" dist="139700" dir="2700000" algn="tl" rotWithShape="0">
              <a:srgbClr val="333333">
                <a:alpha val="65000"/>
              </a:srgbClr>
            </a:outerShdw>
          </a:effectLst>
        </p:spPr>
      </p:pic>
      <p:sp>
        <p:nvSpPr>
          <p:cNvPr id="12" name="Rectángulo: esquinas redondeadas 11">
            <a:extLst>
              <a:ext uri="{FF2B5EF4-FFF2-40B4-BE49-F238E27FC236}">
                <a16:creationId xmlns:a16="http://schemas.microsoft.com/office/drawing/2014/main" id="{D3CF2864-162E-417E-BD06-6B4CA12E6928}"/>
              </a:ext>
            </a:extLst>
          </p:cNvPr>
          <p:cNvSpPr/>
          <p:nvPr/>
        </p:nvSpPr>
        <p:spPr>
          <a:xfrm flipV="1">
            <a:off x="11056244" y="3181129"/>
            <a:ext cx="465196" cy="368893"/>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pic>
        <p:nvPicPr>
          <p:cNvPr id="9" name="Imagen 8">
            <a:extLst>
              <a:ext uri="{FF2B5EF4-FFF2-40B4-BE49-F238E27FC236}">
                <a16:creationId xmlns:a16="http://schemas.microsoft.com/office/drawing/2014/main" id="{CD9DD286-AA17-4B37-8EAB-260FC911B3C8}"/>
              </a:ext>
            </a:extLst>
          </p:cNvPr>
          <p:cNvPicPr>
            <a:picLocks noChangeAspect="1"/>
          </p:cNvPicPr>
          <p:nvPr/>
        </p:nvPicPr>
        <p:blipFill>
          <a:blip r:embed="rId4"/>
          <a:stretch>
            <a:fillRect/>
          </a:stretch>
        </p:blipFill>
        <p:spPr>
          <a:xfrm>
            <a:off x="1123949" y="5515671"/>
            <a:ext cx="10171580" cy="1369587"/>
          </a:xfrm>
          <a:prstGeom prst="rect">
            <a:avLst/>
          </a:prstGeom>
          <a:ln>
            <a:noFill/>
          </a:ln>
          <a:effectLst>
            <a:outerShdw blurRad="292100" dist="139700" dir="2700000" algn="tl" rotWithShape="0">
              <a:srgbClr val="333333">
                <a:alpha val="65000"/>
              </a:srgbClr>
            </a:outerShdw>
          </a:effectLst>
        </p:spPr>
      </p:pic>
      <p:sp>
        <p:nvSpPr>
          <p:cNvPr id="4" name="Rectángulo: esquinas redondeadas 3">
            <a:extLst>
              <a:ext uri="{FF2B5EF4-FFF2-40B4-BE49-F238E27FC236}">
                <a16:creationId xmlns:a16="http://schemas.microsoft.com/office/drawing/2014/main" id="{954D960A-21D7-4175-BC76-183C19B14351}"/>
              </a:ext>
            </a:extLst>
          </p:cNvPr>
          <p:cNvSpPr/>
          <p:nvPr/>
        </p:nvSpPr>
        <p:spPr>
          <a:xfrm>
            <a:off x="10560316" y="3984902"/>
            <a:ext cx="2610735" cy="123907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Number</a:t>
            </a:r>
            <a:r>
              <a:rPr lang="es-ES" dirty="0"/>
              <a:t> es un objeto "</a:t>
            </a:r>
            <a:r>
              <a:rPr lang="es-ES" dirty="0" err="1"/>
              <a:t>wrapper</a:t>
            </a:r>
            <a:r>
              <a:rPr lang="es-ES" dirty="0"/>
              <a:t>" que actúa como envoltorio del tipo primitivo </a:t>
            </a:r>
            <a:r>
              <a:rPr lang="es-ES" dirty="0" err="1"/>
              <a:t>number</a:t>
            </a:r>
            <a:r>
              <a:rPr lang="es-ES" dirty="0"/>
              <a:t>.</a:t>
            </a:r>
          </a:p>
        </p:txBody>
      </p:sp>
      <p:sp>
        <p:nvSpPr>
          <p:cNvPr id="10" name="Rectángulo: esquinas redondeadas 9">
            <a:extLst>
              <a:ext uri="{FF2B5EF4-FFF2-40B4-BE49-F238E27FC236}">
                <a16:creationId xmlns:a16="http://schemas.microsoft.com/office/drawing/2014/main" id="{DDE3A7BC-3F49-43F2-8F68-73179DD66E3A}"/>
              </a:ext>
            </a:extLst>
          </p:cNvPr>
          <p:cNvSpPr/>
          <p:nvPr/>
        </p:nvSpPr>
        <p:spPr>
          <a:xfrm>
            <a:off x="11441784" y="5648336"/>
            <a:ext cx="1748080" cy="1236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4-5 del boletín de problemas</a:t>
            </a:r>
          </a:p>
        </p:txBody>
      </p:sp>
    </p:spTree>
    <p:extLst>
      <p:ext uri="{BB962C8B-B14F-4D97-AF65-F5344CB8AC3E}">
        <p14:creationId xmlns:p14="http://schemas.microsoft.com/office/powerpoint/2010/main" val="38389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392017" cy="5572126"/>
          </a:xfrm>
        </p:spPr>
        <p:txBody>
          <a:bodyPr>
            <a:normAutofit/>
          </a:bodyPr>
          <a:lstStyle/>
          <a:p>
            <a:pPr marL="0" indent="0" algn="just">
              <a:buNone/>
            </a:pPr>
            <a:r>
              <a:rPr lang="es-ES" sz="2400" b="1" dirty="0"/>
              <a:t>Funciones</a:t>
            </a:r>
          </a:p>
          <a:p>
            <a:pPr algn="just"/>
            <a:r>
              <a:rPr lang="es-ES" sz="2400" dirty="0"/>
              <a:t>Las funciones son </a:t>
            </a:r>
            <a:r>
              <a:rPr lang="es-ES" sz="2400" b="1" dirty="0">
                <a:solidFill>
                  <a:schemeClr val="accent4"/>
                </a:solidFill>
              </a:rPr>
              <a:t>piezas de código aisladas que resuelven un problema </a:t>
            </a:r>
            <a:r>
              <a:rPr lang="es-ES" sz="2400" dirty="0"/>
              <a:t>concreto y que pueden ser invocadas desde otras partes del programa, pudiendo así reutilizarse. Son como los métodos de un objeto, pero sacados fuera del objeto. </a:t>
            </a:r>
          </a:p>
          <a:p>
            <a:pPr algn="just"/>
            <a:r>
              <a:rPr lang="es-ES" sz="2400" dirty="0"/>
              <a:t>Las funciones deben ser "declaradas" antes de ser utilizadas. Observa la sintaxis de la declaración:</a:t>
            </a:r>
          </a:p>
        </p:txBody>
      </p:sp>
      <p:pic>
        <p:nvPicPr>
          <p:cNvPr id="8" name="Imagen 7">
            <a:extLst>
              <a:ext uri="{FF2B5EF4-FFF2-40B4-BE49-F238E27FC236}">
                <a16:creationId xmlns:a16="http://schemas.microsoft.com/office/drawing/2014/main" id="{4D3A4F21-B501-4A35-90DD-38E21336AD52}"/>
              </a:ext>
            </a:extLst>
          </p:cNvPr>
          <p:cNvPicPr>
            <a:picLocks noChangeAspect="1"/>
          </p:cNvPicPr>
          <p:nvPr/>
        </p:nvPicPr>
        <p:blipFill>
          <a:blip r:embed="rId3"/>
          <a:stretch>
            <a:fillRect/>
          </a:stretch>
        </p:blipFill>
        <p:spPr>
          <a:xfrm>
            <a:off x="705019" y="4935373"/>
            <a:ext cx="10950238" cy="2228709"/>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7F09AEC0-E80D-4088-900A-7E99F0A85AD1}"/>
              </a:ext>
            </a:extLst>
          </p:cNvPr>
          <p:cNvPicPr>
            <a:picLocks noChangeAspect="1"/>
          </p:cNvPicPr>
          <p:nvPr/>
        </p:nvPicPr>
        <p:blipFill>
          <a:blip r:embed="rId4"/>
          <a:stretch>
            <a:fillRect/>
          </a:stretch>
        </p:blipFill>
        <p:spPr>
          <a:xfrm>
            <a:off x="1252537" y="6231138"/>
            <a:ext cx="443637" cy="266182"/>
          </a:xfrm>
          <a:prstGeom prst="rect">
            <a:avLst/>
          </a:prstGeom>
        </p:spPr>
      </p:pic>
    </p:spTree>
    <p:extLst>
      <p:ext uri="{BB962C8B-B14F-4D97-AF65-F5344CB8AC3E}">
        <p14:creationId xmlns:p14="http://schemas.microsoft.com/office/powerpoint/2010/main" val="256740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157841" cy="5572126"/>
          </a:xfrm>
        </p:spPr>
        <p:txBody>
          <a:bodyPr>
            <a:normAutofit/>
          </a:bodyPr>
          <a:lstStyle/>
          <a:p>
            <a:pPr algn="just"/>
            <a:r>
              <a:rPr lang="es-ES" sz="2400" dirty="0"/>
              <a:t>Sin embargo, el código anterior solo "declara" la función, pero no la ejecuta. Para ello debemos "invocar o llamar" a la función dándole los parámetros de entrada que necesite. Observa:</a:t>
            </a:r>
          </a:p>
        </p:txBody>
      </p:sp>
      <p:pic>
        <p:nvPicPr>
          <p:cNvPr id="5" name="Imagen 4">
            <a:extLst>
              <a:ext uri="{FF2B5EF4-FFF2-40B4-BE49-F238E27FC236}">
                <a16:creationId xmlns:a16="http://schemas.microsoft.com/office/drawing/2014/main" id="{96CE823E-3EC7-4262-BB22-1A2A39DA95BF}"/>
              </a:ext>
            </a:extLst>
          </p:cNvPr>
          <p:cNvPicPr>
            <a:picLocks noChangeAspect="1"/>
          </p:cNvPicPr>
          <p:nvPr/>
        </p:nvPicPr>
        <p:blipFill>
          <a:blip r:embed="rId3"/>
          <a:stretch>
            <a:fillRect/>
          </a:stretch>
        </p:blipFill>
        <p:spPr>
          <a:xfrm>
            <a:off x="778596" y="3259365"/>
            <a:ext cx="11417818" cy="3400118"/>
          </a:xfrm>
          <a:prstGeom prst="rect">
            <a:avLst/>
          </a:prstGeom>
          <a:ln>
            <a:noFill/>
          </a:ln>
          <a:effectLst>
            <a:outerShdw blurRad="292100" dist="139700" dir="2700000" algn="tl" rotWithShape="0">
              <a:srgbClr val="333333">
                <a:alpha val="65000"/>
              </a:srgbClr>
            </a:outerShdw>
          </a:effectLst>
        </p:spPr>
      </p:pic>
      <p:sp>
        <p:nvSpPr>
          <p:cNvPr id="4" name="Rectángulo: esquinas redondeadas 3">
            <a:extLst>
              <a:ext uri="{FF2B5EF4-FFF2-40B4-BE49-F238E27FC236}">
                <a16:creationId xmlns:a16="http://schemas.microsoft.com/office/drawing/2014/main" id="{EE993EB4-0814-4694-A319-AC11966BDA75}"/>
              </a:ext>
            </a:extLst>
          </p:cNvPr>
          <p:cNvSpPr/>
          <p:nvPr/>
        </p:nvSpPr>
        <p:spPr>
          <a:xfrm>
            <a:off x="778596" y="5938221"/>
            <a:ext cx="3373856" cy="721262"/>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740E5164-0B7F-4343-A4CD-94C15D1A38C2}"/>
              </a:ext>
            </a:extLst>
          </p:cNvPr>
          <p:cNvCxnSpPr>
            <a:stCxn id="4" idx="3"/>
          </p:cNvCxnSpPr>
          <p:nvPr/>
        </p:nvCxnSpPr>
        <p:spPr>
          <a:xfrm flipV="1">
            <a:off x="4152452" y="3991087"/>
            <a:ext cx="5593976" cy="23077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9" name="Imagen 8">
            <a:extLst>
              <a:ext uri="{FF2B5EF4-FFF2-40B4-BE49-F238E27FC236}">
                <a16:creationId xmlns:a16="http://schemas.microsoft.com/office/drawing/2014/main" id="{50474EB4-E232-41B8-8CCE-9B23053A6488}"/>
              </a:ext>
            </a:extLst>
          </p:cNvPr>
          <p:cNvPicPr>
            <a:picLocks noChangeAspect="1"/>
          </p:cNvPicPr>
          <p:nvPr/>
        </p:nvPicPr>
        <p:blipFill>
          <a:blip r:embed="rId4"/>
          <a:stretch>
            <a:fillRect/>
          </a:stretch>
        </p:blipFill>
        <p:spPr>
          <a:xfrm>
            <a:off x="1308417" y="4471350"/>
            <a:ext cx="443637" cy="266182"/>
          </a:xfrm>
          <a:prstGeom prst="rect">
            <a:avLst/>
          </a:prstGeom>
        </p:spPr>
      </p:pic>
      <p:pic>
        <p:nvPicPr>
          <p:cNvPr id="10" name="Imagen 9">
            <a:extLst>
              <a:ext uri="{FF2B5EF4-FFF2-40B4-BE49-F238E27FC236}">
                <a16:creationId xmlns:a16="http://schemas.microsoft.com/office/drawing/2014/main" id="{856C0FAD-2624-4E78-A793-8A66FB34246D}"/>
              </a:ext>
            </a:extLst>
          </p:cNvPr>
          <p:cNvPicPr>
            <a:picLocks noChangeAspect="1"/>
          </p:cNvPicPr>
          <p:nvPr/>
        </p:nvPicPr>
        <p:blipFill>
          <a:blip r:embed="rId4"/>
          <a:stretch>
            <a:fillRect/>
          </a:stretch>
        </p:blipFill>
        <p:spPr>
          <a:xfrm>
            <a:off x="799724" y="5475115"/>
            <a:ext cx="443637" cy="266182"/>
          </a:xfrm>
          <a:prstGeom prst="rect">
            <a:avLst/>
          </a:prstGeom>
        </p:spPr>
      </p:pic>
    </p:spTree>
    <p:extLst>
      <p:ext uri="{BB962C8B-B14F-4D97-AF65-F5344CB8AC3E}">
        <p14:creationId xmlns:p14="http://schemas.microsoft.com/office/powerpoint/2010/main" val="889294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3B61DF71-5DC7-4B6D-8E5E-3C77B3709357}"/>
              </a:ext>
            </a:extLst>
          </p:cNvPr>
          <p:cNvPicPr>
            <a:picLocks noChangeAspect="1"/>
          </p:cNvPicPr>
          <p:nvPr/>
        </p:nvPicPr>
        <p:blipFill>
          <a:blip r:embed="rId3"/>
          <a:stretch>
            <a:fillRect/>
          </a:stretch>
        </p:blipFill>
        <p:spPr>
          <a:xfrm>
            <a:off x="778596" y="3288194"/>
            <a:ext cx="11699890" cy="3473241"/>
          </a:xfrm>
          <a:prstGeom prst="rect">
            <a:avLst/>
          </a:prstGeom>
          <a:ln>
            <a:noFill/>
          </a:ln>
          <a:effectLst>
            <a:outerShdw blurRad="292100" dist="139700" dir="2700000" algn="tl" rotWithShape="0">
              <a:srgbClr val="333333">
                <a:alpha val="65000"/>
              </a:srgbClr>
            </a:outerShdw>
          </a:effectLst>
        </p:spPr>
      </p:pic>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046329" cy="5572126"/>
          </a:xfrm>
        </p:spPr>
        <p:txBody>
          <a:bodyPr>
            <a:normAutofit/>
          </a:bodyPr>
          <a:lstStyle/>
          <a:p>
            <a:pPr algn="just"/>
            <a:r>
              <a:rPr lang="es-ES" sz="2400" dirty="0"/>
              <a:t>Dado que no se especifica el tipo de los parámetros de entrada, nuestro script puede </a:t>
            </a:r>
            <a:r>
              <a:rPr lang="es-ES" sz="2400" b="1" dirty="0"/>
              <a:t>hacer cosas raras dependiendo de los parámetros que se le pase</a:t>
            </a:r>
            <a:r>
              <a:rPr lang="es-ES" sz="2400" dirty="0"/>
              <a:t>. Observa:</a:t>
            </a:r>
          </a:p>
        </p:txBody>
      </p:sp>
      <p:cxnSp>
        <p:nvCxnSpPr>
          <p:cNvPr id="8" name="Conector recto de flecha 7">
            <a:extLst>
              <a:ext uri="{FF2B5EF4-FFF2-40B4-BE49-F238E27FC236}">
                <a16:creationId xmlns:a16="http://schemas.microsoft.com/office/drawing/2014/main" id="{740E5164-0B7F-4343-A4CD-94C15D1A38C2}"/>
              </a:ext>
            </a:extLst>
          </p:cNvPr>
          <p:cNvCxnSpPr>
            <a:cxnSpLocks/>
            <a:stCxn id="4" idx="3"/>
          </p:cNvCxnSpPr>
          <p:nvPr/>
        </p:nvCxnSpPr>
        <p:spPr>
          <a:xfrm flipV="1">
            <a:off x="4572000" y="4249276"/>
            <a:ext cx="4897864" cy="18154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6" name="Imagen 15">
            <a:extLst>
              <a:ext uri="{FF2B5EF4-FFF2-40B4-BE49-F238E27FC236}">
                <a16:creationId xmlns:a16="http://schemas.microsoft.com/office/drawing/2014/main" id="{67B13BAB-3C25-44B7-BD33-B5FCB962D303}"/>
              </a:ext>
            </a:extLst>
          </p:cNvPr>
          <p:cNvPicPr>
            <a:picLocks noChangeAspect="1"/>
          </p:cNvPicPr>
          <p:nvPr/>
        </p:nvPicPr>
        <p:blipFill>
          <a:blip r:embed="rId4"/>
          <a:stretch>
            <a:fillRect/>
          </a:stretch>
        </p:blipFill>
        <p:spPr>
          <a:xfrm>
            <a:off x="1283017" y="4500070"/>
            <a:ext cx="443637" cy="266182"/>
          </a:xfrm>
          <a:prstGeom prst="rect">
            <a:avLst/>
          </a:prstGeom>
        </p:spPr>
      </p:pic>
      <p:pic>
        <p:nvPicPr>
          <p:cNvPr id="17" name="Imagen 16">
            <a:extLst>
              <a:ext uri="{FF2B5EF4-FFF2-40B4-BE49-F238E27FC236}">
                <a16:creationId xmlns:a16="http://schemas.microsoft.com/office/drawing/2014/main" id="{654BB8C4-4E79-4F6C-A6AF-6A8B987F579F}"/>
              </a:ext>
            </a:extLst>
          </p:cNvPr>
          <p:cNvPicPr>
            <a:picLocks noChangeAspect="1"/>
          </p:cNvPicPr>
          <p:nvPr/>
        </p:nvPicPr>
        <p:blipFill>
          <a:blip r:embed="rId4"/>
          <a:stretch>
            <a:fillRect/>
          </a:stretch>
        </p:blipFill>
        <p:spPr>
          <a:xfrm>
            <a:off x="803450" y="5452861"/>
            <a:ext cx="443637" cy="266182"/>
          </a:xfrm>
          <a:prstGeom prst="rect">
            <a:avLst/>
          </a:prstGeom>
        </p:spPr>
      </p:pic>
      <p:sp>
        <p:nvSpPr>
          <p:cNvPr id="4" name="Rectángulo: esquinas redondeadas 3">
            <a:extLst>
              <a:ext uri="{FF2B5EF4-FFF2-40B4-BE49-F238E27FC236}">
                <a16:creationId xmlns:a16="http://schemas.microsoft.com/office/drawing/2014/main" id="{EE993EB4-0814-4694-A319-AC11966BDA75}"/>
              </a:ext>
            </a:extLst>
          </p:cNvPr>
          <p:cNvSpPr/>
          <p:nvPr/>
        </p:nvSpPr>
        <p:spPr>
          <a:xfrm>
            <a:off x="778596" y="5368069"/>
            <a:ext cx="3793404" cy="1393366"/>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a:p>
        </p:txBody>
      </p:sp>
      <p:pic>
        <p:nvPicPr>
          <p:cNvPr id="1026" name="Picture 2" descr="Surprised Emoji PNG [Free Download All Emojis] | Emoji Island">
            <a:extLst>
              <a:ext uri="{FF2B5EF4-FFF2-40B4-BE49-F238E27FC236}">
                <a16:creationId xmlns:a16="http://schemas.microsoft.com/office/drawing/2014/main" id="{59883CAE-880F-4077-B6C1-6A3CE0A7D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2683" y="4921751"/>
            <a:ext cx="2286001" cy="2286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40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algn="just"/>
            <a:r>
              <a:rPr lang="es-ES" sz="2400" dirty="0"/>
              <a:t>Si queremos que nuestra función calcule un dato y lo devuelva solo tenemos que añadir la instrucción </a:t>
            </a:r>
            <a:r>
              <a:rPr lang="es-ES" sz="2400" b="1" dirty="0" err="1"/>
              <a:t>return</a:t>
            </a:r>
            <a:r>
              <a:rPr lang="es-ES" sz="2400" dirty="0"/>
              <a:t>. Observa:</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r>
              <a:rPr lang="es-ES" sz="2400" dirty="0"/>
              <a:t>También podríamos haber "recogido" el valor devuelto en una variable:</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p:txBody>
      </p:sp>
      <p:pic>
        <p:nvPicPr>
          <p:cNvPr id="7" name="Imagen 6">
            <a:extLst>
              <a:ext uri="{FF2B5EF4-FFF2-40B4-BE49-F238E27FC236}">
                <a16:creationId xmlns:a16="http://schemas.microsoft.com/office/drawing/2014/main" id="{64107779-9B89-44C1-9C58-4C440B29B974}"/>
              </a:ext>
            </a:extLst>
          </p:cNvPr>
          <p:cNvPicPr>
            <a:picLocks noChangeAspect="1"/>
          </p:cNvPicPr>
          <p:nvPr/>
        </p:nvPicPr>
        <p:blipFill>
          <a:blip r:embed="rId3"/>
          <a:stretch>
            <a:fillRect/>
          </a:stretch>
        </p:blipFill>
        <p:spPr>
          <a:xfrm>
            <a:off x="778596" y="2837460"/>
            <a:ext cx="11696700" cy="262890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B4D46F90-E952-4AFD-ACCB-98D92C45BE01}"/>
              </a:ext>
            </a:extLst>
          </p:cNvPr>
          <p:cNvPicPr>
            <a:picLocks noChangeAspect="1"/>
          </p:cNvPicPr>
          <p:nvPr/>
        </p:nvPicPr>
        <p:blipFill>
          <a:blip r:embed="rId4"/>
          <a:stretch>
            <a:fillRect/>
          </a:stretch>
        </p:blipFill>
        <p:spPr>
          <a:xfrm>
            <a:off x="3045932" y="6257029"/>
            <a:ext cx="6315075" cy="1133475"/>
          </a:xfrm>
          <a:prstGeom prst="rect">
            <a:avLst/>
          </a:prstGeom>
          <a:ln>
            <a:noFill/>
          </a:ln>
          <a:effectLst>
            <a:outerShdw blurRad="292100" dist="139700" dir="2700000" algn="tl" rotWithShape="0">
              <a:srgbClr val="333333">
                <a:alpha val="65000"/>
              </a:srgbClr>
            </a:outerShdw>
          </a:effectLst>
        </p:spPr>
      </p:pic>
      <p:sp>
        <p:nvSpPr>
          <p:cNvPr id="4" name="Rectángulo: esquinas redondeadas 3">
            <a:extLst>
              <a:ext uri="{FF2B5EF4-FFF2-40B4-BE49-F238E27FC236}">
                <a16:creationId xmlns:a16="http://schemas.microsoft.com/office/drawing/2014/main" id="{2F2E7C7B-A16D-039F-4408-D7C6D86B8F74}"/>
              </a:ext>
            </a:extLst>
          </p:cNvPr>
          <p:cNvSpPr/>
          <p:nvPr/>
        </p:nvSpPr>
        <p:spPr>
          <a:xfrm>
            <a:off x="11156971" y="6041022"/>
            <a:ext cx="1748080" cy="1236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6-7 del boletín de problemas</a:t>
            </a:r>
          </a:p>
        </p:txBody>
      </p:sp>
    </p:spTree>
    <p:extLst>
      <p:ext uri="{BB962C8B-B14F-4D97-AF65-F5344CB8AC3E}">
        <p14:creationId xmlns:p14="http://schemas.microsoft.com/office/powerpoint/2010/main" val="3686776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marL="0" indent="0" algn="just">
              <a:buNone/>
            </a:pPr>
            <a:r>
              <a:rPr lang="es-ES" sz="2600" b="1" dirty="0"/>
              <a:t>Objetos en JS: lo básico</a:t>
            </a:r>
          </a:p>
          <a:p>
            <a:pPr algn="just"/>
            <a:r>
              <a:rPr lang="es-ES" sz="2400" dirty="0"/>
              <a:t>Java sigue una filosofía "</a:t>
            </a:r>
            <a:r>
              <a:rPr lang="es-ES" sz="2400" b="1" dirty="0">
                <a:solidFill>
                  <a:schemeClr val="accent3"/>
                </a:solidFill>
              </a:rPr>
              <a:t>industrial</a:t>
            </a:r>
            <a:r>
              <a:rPr lang="es-ES" sz="2400" dirty="0"/>
              <a:t>" respecto a la creación de objetos. Es decir, todo objeto </a:t>
            </a:r>
            <a:r>
              <a:rPr lang="es-ES" sz="2400" b="1" dirty="0">
                <a:solidFill>
                  <a:schemeClr val="accent5"/>
                </a:solidFill>
              </a:rPr>
              <a:t>se crea con un molde</a:t>
            </a:r>
            <a:r>
              <a:rPr lang="es-ES" sz="2400" dirty="0"/>
              <a:t>, la clase.</a:t>
            </a:r>
          </a:p>
          <a:p>
            <a:pPr algn="just"/>
            <a:r>
              <a:rPr lang="es-ES" sz="2400" dirty="0"/>
              <a:t>Sin embargo, JS sigue una filosofía más "</a:t>
            </a:r>
            <a:r>
              <a:rPr lang="es-ES" sz="2400" b="1" dirty="0">
                <a:solidFill>
                  <a:schemeClr val="accent4"/>
                </a:solidFill>
              </a:rPr>
              <a:t>artesanal</a:t>
            </a:r>
            <a:r>
              <a:rPr lang="es-ES" sz="2400" dirty="0"/>
              <a:t>" y </a:t>
            </a:r>
            <a:r>
              <a:rPr lang="es-ES" sz="2400" b="1" dirty="0">
                <a:solidFill>
                  <a:schemeClr val="accent2"/>
                </a:solidFill>
              </a:rPr>
              <a:t>no es necesario tener un molde (clase) para crear un objeto</a:t>
            </a:r>
            <a:r>
              <a:rPr lang="es-ES" sz="2400" dirty="0"/>
              <a:t>. Es decir, JS nos permite crear un objeto </a:t>
            </a:r>
            <a:r>
              <a:rPr lang="es-ES" sz="2400" b="1" dirty="0">
                <a:solidFill>
                  <a:schemeClr val="accent6"/>
                </a:solidFill>
              </a:rPr>
              <a:t>agrupando un conjunto de propiedades y métodos</a:t>
            </a:r>
            <a:r>
              <a:rPr lang="es-ES" sz="2400" dirty="0"/>
              <a:t>. Veamos un ejemplo:</a:t>
            </a:r>
          </a:p>
        </p:txBody>
      </p:sp>
      <p:pic>
        <p:nvPicPr>
          <p:cNvPr id="1026" name="Picture 2" descr="22 Disfraces de halloween que en vez de miedo, lo que dan es coraje - Buena  Mente">
            <a:extLst>
              <a:ext uri="{FF2B5EF4-FFF2-40B4-BE49-F238E27FC236}">
                <a16:creationId xmlns:a16="http://schemas.microsoft.com/office/drawing/2014/main" id="{C11AD86F-E6B5-CA2F-65F1-4216A76F4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571" b="45418"/>
          <a:stretch/>
        </p:blipFill>
        <p:spPr bwMode="auto">
          <a:xfrm>
            <a:off x="10917830" y="972069"/>
            <a:ext cx="2141528" cy="2464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descr="22 Disfraces de halloween que en vez de miedo, lo que dan es coraje - Buena  Mente">
            <a:extLst>
              <a:ext uri="{FF2B5EF4-FFF2-40B4-BE49-F238E27FC236}">
                <a16:creationId xmlns:a16="http://schemas.microsoft.com/office/drawing/2014/main" id="{664F27FE-A634-B2FC-92A2-34B922F02A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220" t="8686" r="4385" b="40121"/>
          <a:stretch/>
        </p:blipFill>
        <p:spPr bwMode="auto">
          <a:xfrm>
            <a:off x="10917830" y="4635677"/>
            <a:ext cx="2141528" cy="2585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345094A-1D84-C681-19C0-5B1230197ED2}"/>
              </a:ext>
            </a:extLst>
          </p:cNvPr>
          <p:cNvSpPr txBox="1"/>
          <p:nvPr/>
        </p:nvSpPr>
        <p:spPr>
          <a:xfrm>
            <a:off x="10917830" y="3436536"/>
            <a:ext cx="2404365" cy="369332"/>
          </a:xfrm>
          <a:prstGeom prst="rect">
            <a:avLst/>
          </a:prstGeom>
          <a:noFill/>
        </p:spPr>
        <p:txBody>
          <a:bodyPr wrap="square" rtlCol="0">
            <a:spAutoFit/>
          </a:bodyPr>
          <a:lstStyle/>
          <a:p>
            <a:r>
              <a:rPr lang="es-ES" dirty="0"/>
              <a:t>Creación "industrial"</a:t>
            </a:r>
          </a:p>
        </p:txBody>
      </p:sp>
      <p:sp>
        <p:nvSpPr>
          <p:cNvPr id="7" name="CuadroTexto 6">
            <a:extLst>
              <a:ext uri="{FF2B5EF4-FFF2-40B4-BE49-F238E27FC236}">
                <a16:creationId xmlns:a16="http://schemas.microsoft.com/office/drawing/2014/main" id="{C2C1DB82-4828-26B9-614F-C71783F87BD3}"/>
              </a:ext>
            </a:extLst>
          </p:cNvPr>
          <p:cNvSpPr txBox="1"/>
          <p:nvPr/>
        </p:nvSpPr>
        <p:spPr>
          <a:xfrm>
            <a:off x="10917829" y="4207892"/>
            <a:ext cx="2404365" cy="369332"/>
          </a:xfrm>
          <a:prstGeom prst="rect">
            <a:avLst/>
          </a:prstGeom>
          <a:noFill/>
        </p:spPr>
        <p:txBody>
          <a:bodyPr wrap="square" rtlCol="0">
            <a:spAutoFit/>
          </a:bodyPr>
          <a:lstStyle/>
          <a:p>
            <a:r>
              <a:rPr lang="es-ES" dirty="0"/>
              <a:t>Creación "artesanal"</a:t>
            </a:r>
          </a:p>
        </p:txBody>
      </p:sp>
      <p:pic>
        <p:nvPicPr>
          <p:cNvPr id="1028" name="Picture 4">
            <a:extLst>
              <a:ext uri="{FF2B5EF4-FFF2-40B4-BE49-F238E27FC236}">
                <a16:creationId xmlns:a16="http://schemas.microsoft.com/office/drawing/2014/main" id="{87F5D510-8ACD-8104-CE7B-9441BDC51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6687" y="3805530"/>
            <a:ext cx="483814" cy="41469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D0538239-2483-DB1E-60CB-63342664F582}"/>
              </a:ext>
            </a:extLst>
          </p:cNvPr>
          <p:cNvPicPr>
            <a:picLocks noChangeAspect="1"/>
          </p:cNvPicPr>
          <p:nvPr/>
        </p:nvPicPr>
        <p:blipFill>
          <a:blip r:embed="rId5"/>
          <a:stretch>
            <a:fillRect/>
          </a:stretch>
        </p:blipFill>
        <p:spPr>
          <a:xfrm>
            <a:off x="702759" y="4960938"/>
            <a:ext cx="9001125" cy="2238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ángulo: esquinas redondeadas 7">
            <a:extLst>
              <a:ext uri="{FF2B5EF4-FFF2-40B4-BE49-F238E27FC236}">
                <a16:creationId xmlns:a16="http://schemas.microsoft.com/office/drawing/2014/main" id="{AAE2BA71-2983-F966-7AA4-665E7E2ED53C}"/>
              </a:ext>
            </a:extLst>
          </p:cNvPr>
          <p:cNvSpPr/>
          <p:nvPr/>
        </p:nvSpPr>
        <p:spPr>
          <a:xfrm>
            <a:off x="5089161" y="5079363"/>
            <a:ext cx="4497049" cy="944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dirty="0"/>
              <a:t>Se le llama "notación literal" a esta forma de crear objetos describiéndolos como una lista de "propiedad: valor"</a:t>
            </a:r>
          </a:p>
        </p:txBody>
      </p:sp>
    </p:spTree>
    <p:extLst>
      <p:ext uri="{BB962C8B-B14F-4D97-AF65-F5344CB8AC3E}">
        <p14:creationId xmlns:p14="http://schemas.microsoft.com/office/powerpoint/2010/main" val="194456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415782" cy="5572126"/>
          </a:xfrm>
        </p:spPr>
        <p:txBody>
          <a:bodyPr>
            <a:normAutofit/>
          </a:bodyPr>
          <a:lstStyle/>
          <a:p>
            <a:pPr algn="just"/>
            <a:r>
              <a:rPr lang="es-ES" sz="2400" dirty="0"/>
              <a:t>El código anterior imprimiría en la consola lo siguiente:</a:t>
            </a:r>
          </a:p>
          <a:p>
            <a:pPr algn="just"/>
            <a:endParaRPr lang="es-ES" sz="2400" dirty="0"/>
          </a:p>
          <a:p>
            <a:pPr algn="just"/>
            <a:endParaRPr lang="es-ES" sz="2400" dirty="0"/>
          </a:p>
          <a:p>
            <a:pPr algn="just"/>
            <a:endParaRPr lang="es-ES" sz="2400" dirty="0"/>
          </a:p>
          <a:p>
            <a:pPr algn="just"/>
            <a:endParaRPr lang="es-ES" sz="3200" dirty="0"/>
          </a:p>
          <a:p>
            <a:pPr algn="just"/>
            <a:r>
              <a:rPr lang="es-ES" sz="2400" dirty="0"/>
              <a:t>Si queremos añadir </a:t>
            </a:r>
            <a:r>
              <a:rPr lang="es-ES" sz="2400" b="1" dirty="0">
                <a:solidFill>
                  <a:schemeClr val="accent5"/>
                </a:solidFill>
              </a:rPr>
              <a:t>métodos</a:t>
            </a:r>
            <a:r>
              <a:rPr lang="es-ES" sz="2400" dirty="0"/>
              <a:t> lo hacemos igual que con las propiedades:</a:t>
            </a:r>
          </a:p>
        </p:txBody>
      </p:sp>
      <p:pic>
        <p:nvPicPr>
          <p:cNvPr id="10" name="Imagen 9">
            <a:extLst>
              <a:ext uri="{FF2B5EF4-FFF2-40B4-BE49-F238E27FC236}">
                <a16:creationId xmlns:a16="http://schemas.microsoft.com/office/drawing/2014/main" id="{11175741-496E-AED5-CF14-7A27CAEF7890}"/>
              </a:ext>
            </a:extLst>
          </p:cNvPr>
          <p:cNvPicPr>
            <a:picLocks noChangeAspect="1"/>
          </p:cNvPicPr>
          <p:nvPr/>
        </p:nvPicPr>
        <p:blipFill>
          <a:blip r:embed="rId3"/>
          <a:stretch>
            <a:fillRect/>
          </a:stretch>
        </p:blipFill>
        <p:spPr>
          <a:xfrm>
            <a:off x="3744758" y="2393591"/>
            <a:ext cx="5725106" cy="1914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ángulo: esquinas redondeadas 11">
            <a:extLst>
              <a:ext uri="{FF2B5EF4-FFF2-40B4-BE49-F238E27FC236}">
                <a16:creationId xmlns:a16="http://schemas.microsoft.com/office/drawing/2014/main" id="{98A2FF0F-6C63-3DFB-3D79-36BA5388D449}"/>
              </a:ext>
            </a:extLst>
          </p:cNvPr>
          <p:cNvSpPr/>
          <p:nvPr/>
        </p:nvSpPr>
        <p:spPr>
          <a:xfrm>
            <a:off x="662041" y="2660411"/>
            <a:ext cx="2520175" cy="1030644"/>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dirty="0"/>
              <a:t>Nos indica que es un objeto que hereda de </a:t>
            </a:r>
            <a:r>
              <a:rPr lang="es-ES" dirty="0" err="1"/>
              <a:t>Object</a:t>
            </a:r>
            <a:endParaRPr lang="es-ES" dirty="0"/>
          </a:p>
        </p:txBody>
      </p:sp>
      <p:cxnSp>
        <p:nvCxnSpPr>
          <p:cNvPr id="14" name="Conector recto de flecha 13">
            <a:extLst>
              <a:ext uri="{FF2B5EF4-FFF2-40B4-BE49-F238E27FC236}">
                <a16:creationId xmlns:a16="http://schemas.microsoft.com/office/drawing/2014/main" id="{CC000746-0209-A2B1-C1CF-DC3F3F2C62AD}"/>
              </a:ext>
            </a:extLst>
          </p:cNvPr>
          <p:cNvCxnSpPr/>
          <p:nvPr/>
        </p:nvCxnSpPr>
        <p:spPr>
          <a:xfrm flipV="1">
            <a:off x="3182216" y="2705015"/>
            <a:ext cx="747131" cy="45720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2A3FB1EE-9705-94C1-AC19-B134F21531F2}"/>
              </a:ext>
            </a:extLst>
          </p:cNvPr>
          <p:cNvSpPr/>
          <p:nvPr/>
        </p:nvSpPr>
        <p:spPr>
          <a:xfrm>
            <a:off x="8543871" y="2646893"/>
            <a:ext cx="1933115" cy="103064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Las propiedades son siempre PÚBLICAS</a:t>
            </a:r>
          </a:p>
        </p:txBody>
      </p:sp>
      <p:pic>
        <p:nvPicPr>
          <p:cNvPr id="20" name="Imagen 19">
            <a:extLst>
              <a:ext uri="{FF2B5EF4-FFF2-40B4-BE49-F238E27FC236}">
                <a16:creationId xmlns:a16="http://schemas.microsoft.com/office/drawing/2014/main" id="{E4F3B95C-79A9-7ECD-3C2C-2E2FCF0AC1DA}"/>
              </a:ext>
            </a:extLst>
          </p:cNvPr>
          <p:cNvPicPr>
            <a:picLocks noChangeAspect="1"/>
          </p:cNvPicPr>
          <p:nvPr/>
        </p:nvPicPr>
        <p:blipFill>
          <a:blip r:embed="rId4"/>
          <a:stretch>
            <a:fillRect/>
          </a:stretch>
        </p:blipFill>
        <p:spPr>
          <a:xfrm>
            <a:off x="745192" y="5065480"/>
            <a:ext cx="7623315" cy="2273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Imagen 21">
            <a:extLst>
              <a:ext uri="{FF2B5EF4-FFF2-40B4-BE49-F238E27FC236}">
                <a16:creationId xmlns:a16="http://schemas.microsoft.com/office/drawing/2014/main" id="{CE06693A-DC00-4247-F913-5B2B3967B52C}"/>
              </a:ext>
            </a:extLst>
          </p:cNvPr>
          <p:cNvPicPr>
            <a:picLocks noChangeAspect="1"/>
          </p:cNvPicPr>
          <p:nvPr/>
        </p:nvPicPr>
        <p:blipFill>
          <a:blip r:embed="rId5"/>
          <a:stretch>
            <a:fillRect/>
          </a:stretch>
        </p:blipFill>
        <p:spPr>
          <a:xfrm>
            <a:off x="8929348" y="6528566"/>
            <a:ext cx="4048125" cy="53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Flecha: a la derecha 22">
            <a:extLst>
              <a:ext uri="{FF2B5EF4-FFF2-40B4-BE49-F238E27FC236}">
                <a16:creationId xmlns:a16="http://schemas.microsoft.com/office/drawing/2014/main" id="{5B61C4F7-92DD-FB23-7C6D-07D4F4703099}"/>
              </a:ext>
            </a:extLst>
          </p:cNvPr>
          <p:cNvSpPr/>
          <p:nvPr/>
        </p:nvSpPr>
        <p:spPr>
          <a:xfrm>
            <a:off x="8236686" y="6563072"/>
            <a:ext cx="753273"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id="{21CC94B4-08DA-845E-7EA9-9F4961A4F087}"/>
              </a:ext>
            </a:extLst>
          </p:cNvPr>
          <p:cNvSpPr/>
          <p:nvPr/>
        </p:nvSpPr>
        <p:spPr>
          <a:xfrm>
            <a:off x="7899050" y="5159659"/>
            <a:ext cx="3141627" cy="73868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b="1" dirty="0" err="1"/>
              <a:t>this</a:t>
            </a:r>
            <a:r>
              <a:rPr lang="es-ES" b="1" dirty="0"/>
              <a:t> es obligatorio</a:t>
            </a:r>
            <a:r>
              <a:rPr lang="es-ES" dirty="0"/>
              <a:t>, si no se pone nos da un error</a:t>
            </a:r>
          </a:p>
        </p:txBody>
      </p:sp>
      <p:pic>
        <p:nvPicPr>
          <p:cNvPr id="2052" name="Picture 4" descr="Caution icon PNG and SVG Free Download">
            <a:extLst>
              <a:ext uri="{FF2B5EF4-FFF2-40B4-BE49-F238E27FC236}">
                <a16:creationId xmlns:a16="http://schemas.microsoft.com/office/drawing/2014/main" id="{FDF21474-CB21-8095-ED66-FAF58E2928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7390" y="4450285"/>
            <a:ext cx="1606136" cy="145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80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39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algn="just"/>
            <a:r>
              <a:rPr lang="es-ES" sz="2400" dirty="0"/>
              <a:t>Hay una </a:t>
            </a:r>
            <a:r>
              <a:rPr lang="es-ES" sz="2400" b="1" dirty="0">
                <a:solidFill>
                  <a:schemeClr val="accent5"/>
                </a:solidFill>
              </a:rPr>
              <a:t>notación abreviada </a:t>
            </a:r>
            <a:r>
              <a:rPr lang="es-ES" sz="2400" dirty="0"/>
              <a:t>equivalente a la anterior a la hora de crear métodos:</a:t>
            </a:r>
          </a:p>
          <a:p>
            <a:pPr algn="just"/>
            <a:endParaRPr lang="es-ES" sz="2400" dirty="0"/>
          </a:p>
          <a:p>
            <a:pPr algn="just"/>
            <a:endParaRPr lang="es-ES" sz="2400" dirty="0"/>
          </a:p>
          <a:p>
            <a:pPr algn="just"/>
            <a:endParaRPr lang="es-ES" sz="2400" dirty="0"/>
          </a:p>
          <a:p>
            <a:pPr algn="just"/>
            <a:endParaRPr lang="es-ES" sz="3200" dirty="0"/>
          </a:p>
          <a:p>
            <a:pPr algn="just"/>
            <a:r>
              <a:rPr lang="es-ES" sz="2400" dirty="0"/>
              <a:t>También podemos </a:t>
            </a:r>
            <a:r>
              <a:rPr lang="es-ES" sz="2400" b="1" dirty="0">
                <a:solidFill>
                  <a:schemeClr val="accent3"/>
                </a:solidFill>
              </a:rPr>
              <a:t>cambiar los valores</a:t>
            </a:r>
            <a:r>
              <a:rPr lang="es-ES" sz="2400" dirty="0"/>
              <a:t> de las propiedades y métodos asignándoles un nuevo valor:</a:t>
            </a:r>
          </a:p>
        </p:txBody>
      </p:sp>
      <p:pic>
        <p:nvPicPr>
          <p:cNvPr id="8" name="Imagen 7">
            <a:extLst>
              <a:ext uri="{FF2B5EF4-FFF2-40B4-BE49-F238E27FC236}">
                <a16:creationId xmlns:a16="http://schemas.microsoft.com/office/drawing/2014/main" id="{B4AC334D-E451-E609-AD8D-74FEC99B8A45}"/>
              </a:ext>
            </a:extLst>
          </p:cNvPr>
          <p:cNvPicPr>
            <a:picLocks noChangeAspect="1"/>
          </p:cNvPicPr>
          <p:nvPr/>
        </p:nvPicPr>
        <p:blipFill>
          <a:blip r:embed="rId3"/>
          <a:stretch>
            <a:fillRect/>
          </a:stretch>
        </p:blipFill>
        <p:spPr>
          <a:xfrm>
            <a:off x="1824139" y="2759726"/>
            <a:ext cx="8217404" cy="1951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DF2D1447-B638-D85F-6059-773C7EBE543B}"/>
              </a:ext>
            </a:extLst>
          </p:cNvPr>
          <p:cNvPicPr>
            <a:picLocks noChangeAspect="1"/>
          </p:cNvPicPr>
          <p:nvPr/>
        </p:nvPicPr>
        <p:blipFill>
          <a:blip r:embed="rId4"/>
          <a:stretch>
            <a:fillRect/>
          </a:stretch>
        </p:blipFill>
        <p:spPr>
          <a:xfrm>
            <a:off x="716568" y="5785475"/>
            <a:ext cx="9324975" cy="126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extLst>
              <a:ext uri="{FF2B5EF4-FFF2-40B4-BE49-F238E27FC236}">
                <a16:creationId xmlns:a16="http://schemas.microsoft.com/office/drawing/2014/main" id="{0BEE4F85-3F59-6DF0-549F-B4057BFFAF0F}"/>
              </a:ext>
            </a:extLst>
          </p:cNvPr>
          <p:cNvPicPr>
            <a:picLocks noChangeAspect="1"/>
          </p:cNvPicPr>
          <p:nvPr/>
        </p:nvPicPr>
        <p:blipFill>
          <a:blip r:embed="rId5"/>
          <a:stretch>
            <a:fillRect/>
          </a:stretch>
        </p:blipFill>
        <p:spPr>
          <a:xfrm>
            <a:off x="10627352" y="6186448"/>
            <a:ext cx="1905000" cy="49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Flecha: a la derecha 15">
            <a:extLst>
              <a:ext uri="{FF2B5EF4-FFF2-40B4-BE49-F238E27FC236}">
                <a16:creationId xmlns:a16="http://schemas.microsoft.com/office/drawing/2014/main" id="{3DB35B9F-7D8E-3F30-F51F-95C0BDE58675}"/>
              </a:ext>
            </a:extLst>
          </p:cNvPr>
          <p:cNvSpPr/>
          <p:nvPr/>
        </p:nvSpPr>
        <p:spPr>
          <a:xfrm>
            <a:off x="9910941" y="6164183"/>
            <a:ext cx="753273"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249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 – Introducción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316582" cy="5572126"/>
          </a:xfrm>
        </p:spPr>
        <p:txBody>
          <a:bodyPr>
            <a:normAutofit lnSpcReduction="10000"/>
          </a:bodyPr>
          <a:lstStyle/>
          <a:p>
            <a:pPr algn="just"/>
            <a:r>
              <a:rPr lang="es-ES" sz="2800" dirty="0"/>
              <a:t>JavaScript es un lenguaje </a:t>
            </a:r>
            <a:r>
              <a:rPr lang="es-ES" sz="2800" b="1" dirty="0">
                <a:solidFill>
                  <a:schemeClr val="accent4"/>
                </a:solidFill>
              </a:rPr>
              <a:t>interpretado</a:t>
            </a:r>
            <a:r>
              <a:rPr lang="es-ES" sz="2800" dirty="0"/>
              <a:t>, desarrollado por Netscape a finales de 1995 para dotar de </a:t>
            </a:r>
            <a:r>
              <a:rPr lang="es-ES" sz="2800" b="1" dirty="0">
                <a:solidFill>
                  <a:srgbClr val="002060"/>
                </a:solidFill>
              </a:rPr>
              <a:t>dinamismo</a:t>
            </a:r>
            <a:r>
              <a:rPr lang="es-ES" sz="2800" dirty="0"/>
              <a:t> y de </a:t>
            </a:r>
            <a:r>
              <a:rPr lang="es-ES" sz="2800" b="1" dirty="0">
                <a:solidFill>
                  <a:schemeClr val="accent3">
                    <a:lumMod val="50000"/>
                  </a:schemeClr>
                </a:solidFill>
              </a:rPr>
              <a:t>interactividad</a:t>
            </a:r>
            <a:r>
              <a:rPr lang="es-ES" sz="2800" dirty="0"/>
              <a:t> a las páginas web de la época.</a:t>
            </a:r>
          </a:p>
          <a:p>
            <a:pPr lvl="1" algn="just"/>
            <a:r>
              <a:rPr lang="es-ES" sz="2580" dirty="0"/>
              <a:t>Inicialmente se iba a llamar </a:t>
            </a:r>
            <a:r>
              <a:rPr lang="es-ES" sz="2580" dirty="0" err="1"/>
              <a:t>LiveScript</a:t>
            </a:r>
            <a:r>
              <a:rPr lang="es-ES" sz="2580" dirty="0"/>
              <a:t>, pero se quiso aprovechar el tirón mediático de Java y se le llamó JavaScript.</a:t>
            </a:r>
          </a:p>
          <a:p>
            <a:pPr lvl="0" algn="just"/>
            <a:r>
              <a:rPr lang="es-ES" sz="2800" dirty="0"/>
              <a:t>Se </a:t>
            </a:r>
            <a:r>
              <a:rPr lang="es-ES" sz="2800" b="1" dirty="0">
                <a:solidFill>
                  <a:schemeClr val="accent5"/>
                </a:solidFill>
              </a:rPr>
              <a:t>crea en tiempo "</a:t>
            </a:r>
            <a:r>
              <a:rPr lang="es-ES" sz="2800" b="1" dirty="0" err="1">
                <a:solidFill>
                  <a:schemeClr val="accent5"/>
                </a:solidFill>
              </a:rPr>
              <a:t>record</a:t>
            </a:r>
            <a:r>
              <a:rPr lang="es-ES" sz="2800" b="1" dirty="0">
                <a:solidFill>
                  <a:schemeClr val="accent5"/>
                </a:solidFill>
              </a:rPr>
              <a:t>" </a:t>
            </a:r>
            <a:r>
              <a:rPr lang="es-ES" sz="2800" dirty="0"/>
              <a:t>(10 días) y se pretende que el lenguaje sea </a:t>
            </a:r>
            <a:r>
              <a:rPr lang="es-ES" sz="2800" b="1" dirty="0">
                <a:solidFill>
                  <a:srgbClr val="002060"/>
                </a:solidFill>
              </a:rPr>
              <a:t>fácil de aprender </a:t>
            </a:r>
            <a:r>
              <a:rPr lang="es-ES" sz="2800" dirty="0"/>
              <a:t>para "todo el mundo". Estas dos circunstancias hacen que sea un lenguaje bastante peculiar y que arrastra errores de diseño desde sus inicios. </a:t>
            </a:r>
          </a:p>
          <a:p>
            <a:pPr lvl="1" algn="just"/>
            <a:r>
              <a:rPr lang="es-ES" sz="2580" dirty="0"/>
              <a:t>Tiene el "honor" de ser simultáneamente el lenguaje más amado y odiado por la comunidad de desarrolladores.</a:t>
            </a:r>
          </a:p>
          <a:p>
            <a:pPr lvl="1" algn="just"/>
            <a:r>
              <a:rPr lang="es-ES" sz="2580" dirty="0"/>
              <a:t>Aprender JS implica también aprender a quedarte las "partes buenas" del lenguaje y esquivar las "partes malas"…</a:t>
            </a:r>
            <a:endParaRPr lang="es-ES" dirty="0"/>
          </a:p>
        </p:txBody>
      </p:sp>
      <p:pic>
        <p:nvPicPr>
          <p:cNvPr id="2050" name="Picture 2" descr="JavaScript Funciones y Expresiones">
            <a:extLst>
              <a:ext uri="{FF2B5EF4-FFF2-40B4-BE49-F238E27FC236}">
                <a16:creationId xmlns:a16="http://schemas.microsoft.com/office/drawing/2014/main" id="{AD60D0B9-1A04-45C2-9283-83A1431DD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719" y="2663060"/>
            <a:ext cx="2857500"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69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algn="just"/>
            <a:r>
              <a:rPr lang="es-ES" sz="2400" dirty="0"/>
              <a:t>Podemos usar </a:t>
            </a:r>
            <a:r>
              <a:rPr lang="es-ES" sz="2400" b="1" dirty="0">
                <a:solidFill>
                  <a:schemeClr val="accent4"/>
                </a:solidFill>
              </a:rPr>
              <a:t>nombres de propiedades que contengan espacios </a:t>
            </a:r>
            <a:r>
              <a:rPr lang="es-ES" sz="2400" dirty="0"/>
              <a:t>escribiéndolos entrecomillados.</a:t>
            </a:r>
          </a:p>
          <a:p>
            <a:pPr algn="just"/>
            <a:endParaRPr lang="es-ES" sz="2400" dirty="0"/>
          </a:p>
          <a:p>
            <a:pPr algn="just"/>
            <a:endParaRPr lang="es-ES" sz="2400" dirty="0"/>
          </a:p>
          <a:p>
            <a:pPr algn="just"/>
            <a:endParaRPr lang="es-ES" sz="1400" dirty="0"/>
          </a:p>
          <a:p>
            <a:pPr algn="just"/>
            <a:endParaRPr lang="es-ES" sz="2000" dirty="0"/>
          </a:p>
          <a:p>
            <a:pPr algn="just"/>
            <a:r>
              <a:rPr lang="es-ES" sz="2400" dirty="0"/>
              <a:t>También podemos crear </a:t>
            </a:r>
            <a:r>
              <a:rPr lang="es-ES" sz="2400" b="1" dirty="0">
                <a:solidFill>
                  <a:schemeClr val="accent2"/>
                </a:solidFill>
              </a:rPr>
              <a:t>propiedades con valores tipo objeto</a:t>
            </a:r>
            <a:r>
              <a:rPr lang="es-ES" sz="2400" dirty="0"/>
              <a:t>:</a:t>
            </a:r>
          </a:p>
          <a:p>
            <a:pPr algn="just"/>
            <a:endParaRPr lang="es-ES" sz="2400" dirty="0"/>
          </a:p>
        </p:txBody>
      </p:sp>
      <p:pic>
        <p:nvPicPr>
          <p:cNvPr id="19" name="Imagen 18">
            <a:extLst>
              <a:ext uri="{FF2B5EF4-FFF2-40B4-BE49-F238E27FC236}">
                <a16:creationId xmlns:a16="http://schemas.microsoft.com/office/drawing/2014/main" id="{1A98D8FE-86F5-0660-0BB3-D26269379096}"/>
              </a:ext>
            </a:extLst>
          </p:cNvPr>
          <p:cNvPicPr>
            <a:picLocks noChangeAspect="1"/>
          </p:cNvPicPr>
          <p:nvPr/>
        </p:nvPicPr>
        <p:blipFill>
          <a:blip r:embed="rId3"/>
          <a:stretch>
            <a:fillRect/>
          </a:stretch>
        </p:blipFill>
        <p:spPr>
          <a:xfrm>
            <a:off x="1924744" y="2735692"/>
            <a:ext cx="2991709" cy="163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Flecha: a la derecha 19">
            <a:extLst>
              <a:ext uri="{FF2B5EF4-FFF2-40B4-BE49-F238E27FC236}">
                <a16:creationId xmlns:a16="http://schemas.microsoft.com/office/drawing/2014/main" id="{2230F405-6B04-99E4-126D-E1D3240DB9B6}"/>
              </a:ext>
            </a:extLst>
          </p:cNvPr>
          <p:cNvSpPr/>
          <p:nvPr/>
        </p:nvSpPr>
        <p:spPr>
          <a:xfrm>
            <a:off x="5078484" y="3284189"/>
            <a:ext cx="547145"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23" name="Imagen 22">
            <a:extLst>
              <a:ext uri="{FF2B5EF4-FFF2-40B4-BE49-F238E27FC236}">
                <a16:creationId xmlns:a16="http://schemas.microsoft.com/office/drawing/2014/main" id="{1C24674F-5BB3-1CFA-6B59-54D8E0F5C7E9}"/>
              </a:ext>
            </a:extLst>
          </p:cNvPr>
          <p:cNvPicPr>
            <a:picLocks noChangeAspect="1"/>
          </p:cNvPicPr>
          <p:nvPr/>
        </p:nvPicPr>
        <p:blipFill>
          <a:blip r:embed="rId4"/>
          <a:stretch>
            <a:fillRect/>
          </a:stretch>
        </p:blipFill>
        <p:spPr>
          <a:xfrm>
            <a:off x="5823336" y="2800805"/>
            <a:ext cx="3301494" cy="1506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ángulo: esquinas redondeadas 23">
            <a:extLst>
              <a:ext uri="{FF2B5EF4-FFF2-40B4-BE49-F238E27FC236}">
                <a16:creationId xmlns:a16="http://schemas.microsoft.com/office/drawing/2014/main" id="{7F512BE7-EE3F-6395-F7C4-9E781AFB6B30}"/>
              </a:ext>
            </a:extLst>
          </p:cNvPr>
          <p:cNvSpPr/>
          <p:nvPr/>
        </p:nvSpPr>
        <p:spPr>
          <a:xfrm>
            <a:off x="9345509" y="3038781"/>
            <a:ext cx="2520175" cy="1030644"/>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dirty="0"/>
              <a:t>También se pueden encerrar entre comillas dobles "</a:t>
            </a:r>
          </a:p>
        </p:txBody>
      </p:sp>
      <p:pic>
        <p:nvPicPr>
          <p:cNvPr id="25" name="Imagen 24">
            <a:extLst>
              <a:ext uri="{FF2B5EF4-FFF2-40B4-BE49-F238E27FC236}">
                <a16:creationId xmlns:a16="http://schemas.microsoft.com/office/drawing/2014/main" id="{3268A5F0-4FF3-28DD-E639-FBB96AECF52D}"/>
              </a:ext>
            </a:extLst>
          </p:cNvPr>
          <p:cNvPicPr>
            <a:picLocks noChangeAspect="1"/>
          </p:cNvPicPr>
          <p:nvPr/>
        </p:nvPicPr>
        <p:blipFill>
          <a:blip r:embed="rId5"/>
          <a:stretch>
            <a:fillRect/>
          </a:stretch>
        </p:blipFill>
        <p:spPr>
          <a:xfrm>
            <a:off x="1269702" y="5079989"/>
            <a:ext cx="699135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Flecha: a la derecha 25">
            <a:extLst>
              <a:ext uri="{FF2B5EF4-FFF2-40B4-BE49-F238E27FC236}">
                <a16:creationId xmlns:a16="http://schemas.microsoft.com/office/drawing/2014/main" id="{04D1B2BC-4731-8493-8134-3DEDD4E9E420}"/>
              </a:ext>
            </a:extLst>
          </p:cNvPr>
          <p:cNvSpPr/>
          <p:nvPr/>
        </p:nvSpPr>
        <p:spPr>
          <a:xfrm>
            <a:off x="8542373" y="5968922"/>
            <a:ext cx="547145"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27" name="Imagen 26">
            <a:extLst>
              <a:ext uri="{FF2B5EF4-FFF2-40B4-BE49-F238E27FC236}">
                <a16:creationId xmlns:a16="http://schemas.microsoft.com/office/drawing/2014/main" id="{9B8250FF-E4E1-C39D-62E7-DE3DB7363819}"/>
              </a:ext>
            </a:extLst>
          </p:cNvPr>
          <p:cNvPicPr>
            <a:picLocks noChangeAspect="1"/>
          </p:cNvPicPr>
          <p:nvPr/>
        </p:nvPicPr>
        <p:blipFill>
          <a:blip r:embed="rId6"/>
          <a:stretch>
            <a:fillRect/>
          </a:stretch>
        </p:blipFill>
        <p:spPr>
          <a:xfrm>
            <a:off x="9292195" y="5075948"/>
            <a:ext cx="3439598" cy="2295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6047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algn="just"/>
            <a:r>
              <a:rPr lang="es-ES" sz="2400" dirty="0"/>
              <a:t>Además, la estructura de un objeto </a:t>
            </a:r>
            <a:r>
              <a:rPr lang="es-ES" sz="2400" b="1" dirty="0">
                <a:solidFill>
                  <a:schemeClr val="accent4"/>
                </a:solidFill>
              </a:rPr>
              <a:t>no se bloquea cuando se crea</a:t>
            </a:r>
            <a:r>
              <a:rPr lang="es-ES" sz="2400" dirty="0"/>
              <a:t>. </a:t>
            </a:r>
            <a:r>
              <a:rPr lang="es-ES" sz="2400" b="1" dirty="0">
                <a:solidFill>
                  <a:schemeClr val="accent2"/>
                </a:solidFill>
              </a:rPr>
              <a:t>Siempre se pueden poner y quitar propiedades y métodos</a:t>
            </a:r>
            <a:r>
              <a:rPr lang="es-ES" sz="2400" dirty="0"/>
              <a:t>. Observa:</a:t>
            </a:r>
          </a:p>
          <a:p>
            <a:pPr algn="just"/>
            <a:endParaRPr lang="es-ES" sz="2400" dirty="0"/>
          </a:p>
          <a:p>
            <a:pPr algn="just"/>
            <a:endParaRPr lang="es-ES" sz="2400" dirty="0"/>
          </a:p>
          <a:p>
            <a:pPr algn="just"/>
            <a:endParaRPr lang="es-ES" sz="2400" dirty="0"/>
          </a:p>
        </p:txBody>
      </p:sp>
      <p:pic>
        <p:nvPicPr>
          <p:cNvPr id="3074" name="Picture 2" descr="Recogedor magnético flexible - NWS - Pinzas con la función de calidad +  diseño.">
            <a:extLst>
              <a:ext uri="{FF2B5EF4-FFF2-40B4-BE49-F238E27FC236}">
                <a16:creationId xmlns:a16="http://schemas.microsoft.com/office/drawing/2014/main" id="{1C143B8B-309E-2EE7-78F7-B73FD3C60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975685">
            <a:off x="8942611" y="2699441"/>
            <a:ext cx="5715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5D7645F5-031A-B545-7940-D4C4D2C6E4F0}"/>
              </a:ext>
            </a:extLst>
          </p:cNvPr>
          <p:cNvSpPr txBox="1"/>
          <p:nvPr/>
        </p:nvSpPr>
        <p:spPr>
          <a:xfrm>
            <a:off x="11348885" y="5074068"/>
            <a:ext cx="2007612" cy="1200329"/>
          </a:xfrm>
          <a:prstGeom prst="rect">
            <a:avLst/>
          </a:prstGeom>
          <a:noFill/>
        </p:spPr>
        <p:txBody>
          <a:bodyPr wrap="square" rtlCol="0">
            <a:spAutoFit/>
          </a:bodyPr>
          <a:lstStyle/>
          <a:p>
            <a:pPr algn="ctr"/>
            <a:r>
              <a:rPr lang="es-ES" sz="2400" dirty="0"/>
              <a:t>Objetos con estructura FLEXIBLE</a:t>
            </a:r>
          </a:p>
        </p:txBody>
      </p:sp>
      <p:pic>
        <p:nvPicPr>
          <p:cNvPr id="5" name="Imagen 4">
            <a:extLst>
              <a:ext uri="{FF2B5EF4-FFF2-40B4-BE49-F238E27FC236}">
                <a16:creationId xmlns:a16="http://schemas.microsoft.com/office/drawing/2014/main" id="{E92A7C49-E0A0-34D7-BD5A-6B753A6086F1}"/>
              </a:ext>
            </a:extLst>
          </p:cNvPr>
          <p:cNvPicPr>
            <a:picLocks noChangeAspect="1"/>
          </p:cNvPicPr>
          <p:nvPr/>
        </p:nvPicPr>
        <p:blipFill>
          <a:blip r:embed="rId4"/>
          <a:stretch>
            <a:fillRect/>
          </a:stretch>
        </p:blipFill>
        <p:spPr>
          <a:xfrm>
            <a:off x="675728" y="2791151"/>
            <a:ext cx="7696200"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0EF56DC9-7E50-E595-1F02-A5D7EB5E13CB}"/>
              </a:ext>
            </a:extLst>
          </p:cNvPr>
          <p:cNvPicPr>
            <a:picLocks noChangeAspect="1"/>
          </p:cNvPicPr>
          <p:nvPr/>
        </p:nvPicPr>
        <p:blipFill>
          <a:blip r:embed="rId5"/>
          <a:stretch>
            <a:fillRect/>
          </a:stretch>
        </p:blipFill>
        <p:spPr>
          <a:xfrm>
            <a:off x="3994300" y="5428406"/>
            <a:ext cx="6131556" cy="1962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Flecha: a la derecha 16">
            <a:extLst>
              <a:ext uri="{FF2B5EF4-FFF2-40B4-BE49-F238E27FC236}">
                <a16:creationId xmlns:a16="http://schemas.microsoft.com/office/drawing/2014/main" id="{04A6A511-F829-27F7-B869-A977E6529F64}"/>
              </a:ext>
            </a:extLst>
          </p:cNvPr>
          <p:cNvSpPr/>
          <p:nvPr/>
        </p:nvSpPr>
        <p:spPr>
          <a:xfrm>
            <a:off x="3546224" y="6004482"/>
            <a:ext cx="547145"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8686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algn="just"/>
            <a:r>
              <a:rPr lang="es-ES" sz="2400" dirty="0"/>
              <a:t>Este comportamiento abre la puerta a </a:t>
            </a:r>
            <a:r>
              <a:rPr lang="es-ES" sz="2400" b="1" dirty="0">
                <a:solidFill>
                  <a:schemeClr val="accent2"/>
                </a:solidFill>
              </a:rPr>
              <a:t>cometer errores tipográficos </a:t>
            </a:r>
            <a:r>
              <a:rPr lang="es-ES" sz="2400" dirty="0"/>
              <a:t>y que se creen propiedades incorrectas "involuntariamente". Observa:</a:t>
            </a:r>
          </a:p>
          <a:p>
            <a:pPr algn="just"/>
            <a:endParaRPr lang="es-ES" sz="2400" dirty="0">
              <a:highlight>
                <a:srgbClr val="FFFF00"/>
              </a:highlight>
            </a:endParaRPr>
          </a:p>
          <a:p>
            <a:pPr algn="just"/>
            <a:endParaRPr lang="es-ES" sz="2400" dirty="0">
              <a:highlight>
                <a:srgbClr val="FFFF00"/>
              </a:highlight>
            </a:endParaRPr>
          </a:p>
          <a:p>
            <a:pPr algn="just"/>
            <a:endParaRPr lang="es-ES" sz="2400" dirty="0">
              <a:highlight>
                <a:srgbClr val="FFFF00"/>
              </a:highlight>
            </a:endParaRPr>
          </a:p>
          <a:p>
            <a:pPr algn="just"/>
            <a:endParaRPr lang="es-ES" sz="2400" dirty="0">
              <a:highlight>
                <a:srgbClr val="FFFF00"/>
              </a:highlight>
            </a:endParaRPr>
          </a:p>
          <a:p>
            <a:pPr algn="just"/>
            <a:endParaRPr lang="es-ES" sz="2400" dirty="0"/>
          </a:p>
          <a:p>
            <a:pPr algn="just"/>
            <a:r>
              <a:rPr lang="es-ES" sz="2400" dirty="0"/>
              <a:t>Además, hay que tener más cuidado todavía porque que el nombre de las propiedades es </a:t>
            </a:r>
            <a:r>
              <a:rPr lang="es-ES" sz="2400" b="1" dirty="0">
                <a:solidFill>
                  <a:schemeClr val="accent5"/>
                </a:solidFill>
              </a:rPr>
              <a:t>sensible a mayúsculas y minúsculas</a:t>
            </a:r>
            <a:r>
              <a:rPr lang="es-ES" sz="2400" dirty="0"/>
              <a:t>:</a:t>
            </a:r>
          </a:p>
          <a:p>
            <a:pPr algn="just"/>
            <a:endParaRPr lang="es-ES" sz="2400" dirty="0"/>
          </a:p>
          <a:p>
            <a:pPr algn="just"/>
            <a:endParaRPr lang="es-ES" sz="2400" dirty="0"/>
          </a:p>
          <a:p>
            <a:pPr algn="just"/>
            <a:endParaRPr lang="es-ES" sz="2400" dirty="0"/>
          </a:p>
        </p:txBody>
      </p:sp>
      <p:pic>
        <p:nvPicPr>
          <p:cNvPr id="7" name="Picture 2" descr="OMG! burbuja de texto roja PNG transparente - StickPNG">
            <a:extLst>
              <a:ext uri="{FF2B5EF4-FFF2-40B4-BE49-F238E27FC236}">
                <a16:creationId xmlns:a16="http://schemas.microsoft.com/office/drawing/2014/main" id="{6525E73C-657D-C3DA-A979-B5EF34948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7238" y="2643706"/>
            <a:ext cx="2096891" cy="23939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CC8C84BE-1988-4E36-EA8C-63169D6B2E18}"/>
              </a:ext>
            </a:extLst>
          </p:cNvPr>
          <p:cNvPicPr>
            <a:picLocks noChangeAspect="1"/>
          </p:cNvPicPr>
          <p:nvPr/>
        </p:nvPicPr>
        <p:blipFill>
          <a:blip r:embed="rId4"/>
          <a:stretch>
            <a:fillRect/>
          </a:stretch>
        </p:blipFill>
        <p:spPr>
          <a:xfrm>
            <a:off x="1743054" y="2713220"/>
            <a:ext cx="3389065" cy="2450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5C7DD8DA-5669-A2AF-AC8E-B2D8FF35F0ED}"/>
              </a:ext>
            </a:extLst>
          </p:cNvPr>
          <p:cNvPicPr>
            <a:picLocks noChangeAspect="1"/>
          </p:cNvPicPr>
          <p:nvPr/>
        </p:nvPicPr>
        <p:blipFill>
          <a:blip r:embed="rId5"/>
          <a:stretch>
            <a:fillRect/>
          </a:stretch>
        </p:blipFill>
        <p:spPr>
          <a:xfrm>
            <a:off x="6140719" y="2785381"/>
            <a:ext cx="4333875" cy="2247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Flecha: a la derecha 14">
            <a:extLst>
              <a:ext uri="{FF2B5EF4-FFF2-40B4-BE49-F238E27FC236}">
                <a16:creationId xmlns:a16="http://schemas.microsoft.com/office/drawing/2014/main" id="{366F55B3-AC37-4C14-3AEB-1317704EE7BB}"/>
              </a:ext>
            </a:extLst>
          </p:cNvPr>
          <p:cNvSpPr/>
          <p:nvPr/>
        </p:nvSpPr>
        <p:spPr>
          <a:xfrm>
            <a:off x="5002544" y="3668750"/>
            <a:ext cx="1255849"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7" name="Imagen 16">
            <a:extLst>
              <a:ext uri="{FF2B5EF4-FFF2-40B4-BE49-F238E27FC236}">
                <a16:creationId xmlns:a16="http://schemas.microsoft.com/office/drawing/2014/main" id="{CBF274C5-F642-F47D-801C-4A98C7B265E5}"/>
              </a:ext>
            </a:extLst>
          </p:cNvPr>
          <p:cNvPicPr>
            <a:picLocks noChangeAspect="1"/>
          </p:cNvPicPr>
          <p:nvPr/>
        </p:nvPicPr>
        <p:blipFill>
          <a:blip r:embed="rId6"/>
          <a:stretch>
            <a:fillRect/>
          </a:stretch>
        </p:blipFill>
        <p:spPr>
          <a:xfrm>
            <a:off x="1790113" y="6198980"/>
            <a:ext cx="4843964" cy="910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agen 18">
            <a:extLst>
              <a:ext uri="{FF2B5EF4-FFF2-40B4-BE49-F238E27FC236}">
                <a16:creationId xmlns:a16="http://schemas.microsoft.com/office/drawing/2014/main" id="{4D717F2B-2FDC-2A2C-5087-07A62FBB1500}"/>
              </a:ext>
            </a:extLst>
          </p:cNvPr>
          <p:cNvPicPr>
            <a:picLocks noChangeAspect="1"/>
          </p:cNvPicPr>
          <p:nvPr/>
        </p:nvPicPr>
        <p:blipFill>
          <a:blip r:embed="rId7"/>
          <a:stretch>
            <a:fillRect/>
          </a:stretch>
        </p:blipFill>
        <p:spPr>
          <a:xfrm>
            <a:off x="8612084" y="5654979"/>
            <a:ext cx="3222107" cy="1825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Flecha: a la derecha 11">
            <a:extLst>
              <a:ext uri="{FF2B5EF4-FFF2-40B4-BE49-F238E27FC236}">
                <a16:creationId xmlns:a16="http://schemas.microsoft.com/office/drawing/2014/main" id="{73098B86-54B8-57DB-5FCE-068604322407}"/>
              </a:ext>
            </a:extLst>
          </p:cNvPr>
          <p:cNvSpPr/>
          <p:nvPr/>
        </p:nvSpPr>
        <p:spPr>
          <a:xfrm>
            <a:off x="6554526" y="6345771"/>
            <a:ext cx="2180400" cy="5398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814382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algn="just"/>
            <a:r>
              <a:rPr lang="es-ES" sz="2400" dirty="0"/>
              <a:t>Como vemos, el uso de los objetos en </a:t>
            </a:r>
            <a:r>
              <a:rPr lang="es-ES" sz="2400" b="1" dirty="0">
                <a:solidFill>
                  <a:schemeClr val="accent5"/>
                </a:solidFill>
              </a:rPr>
              <a:t>JS y en Java difiere bastante</a:t>
            </a:r>
            <a:r>
              <a:rPr lang="es-ES" sz="2400" dirty="0"/>
              <a:t>.</a:t>
            </a:r>
          </a:p>
          <a:p>
            <a:pPr lvl="1" algn="just"/>
            <a:r>
              <a:rPr lang="es-ES" sz="2180" dirty="0"/>
              <a:t>Los objetos JS ya </a:t>
            </a:r>
            <a:r>
              <a:rPr lang="es-ES" sz="2180" b="1" dirty="0">
                <a:solidFill>
                  <a:schemeClr val="accent4"/>
                </a:solidFill>
              </a:rPr>
              <a:t>no necesitan una clase para crearse</a:t>
            </a:r>
            <a:r>
              <a:rPr lang="es-ES" sz="2180" dirty="0"/>
              <a:t>, así que ya no tiene mucho sentido hablar de que un objeto JS es de "tipo X".</a:t>
            </a:r>
          </a:p>
          <a:p>
            <a:pPr lvl="1" algn="just"/>
            <a:r>
              <a:rPr lang="es-ES" sz="2180" dirty="0"/>
              <a:t>Además, su </a:t>
            </a:r>
            <a:r>
              <a:rPr lang="es-ES" sz="2180" b="1" dirty="0">
                <a:solidFill>
                  <a:schemeClr val="accent2"/>
                </a:solidFill>
              </a:rPr>
              <a:t>estructura interna se puede cambiar </a:t>
            </a:r>
            <a:r>
              <a:rPr lang="es-ES" sz="2180" dirty="0"/>
              <a:t>durante la ejecución.</a:t>
            </a:r>
          </a:p>
          <a:p>
            <a:pPr lvl="1" algn="just"/>
            <a:r>
              <a:rPr lang="es-ES" sz="2180" dirty="0"/>
              <a:t>La </a:t>
            </a:r>
            <a:r>
              <a:rPr lang="es-ES" sz="2180" b="1" dirty="0">
                <a:solidFill>
                  <a:srgbClr val="002060"/>
                </a:solidFill>
              </a:rPr>
              <a:t>notación literal </a:t>
            </a:r>
            <a:r>
              <a:rPr lang="es-ES" sz="2180" dirty="0"/>
              <a:t>nos permite crear los objetos como queramos. Ya no hacen faltan obligatoriamente métodos constructores como en Java.</a:t>
            </a:r>
          </a:p>
          <a:p>
            <a:pPr lvl="1" algn="just"/>
            <a:r>
              <a:rPr lang="es-ES" sz="2180" dirty="0"/>
              <a:t>En muchas ocasiones los objetos JS no tendrán métodos y se comportarán como </a:t>
            </a:r>
            <a:r>
              <a:rPr lang="es-ES" sz="2180" b="1" dirty="0">
                <a:solidFill>
                  <a:srgbClr val="0070C0"/>
                </a:solidFill>
              </a:rPr>
              <a:t>simples "contenedores" de datos </a:t>
            </a:r>
            <a:r>
              <a:rPr lang="es-ES" sz="2180" dirty="0"/>
              <a:t>que transfieren información de una parte a otra del script o la aplicación.</a:t>
            </a:r>
          </a:p>
          <a:p>
            <a:pPr lvl="1" algn="just"/>
            <a:r>
              <a:rPr lang="es-ES" sz="2180" dirty="0"/>
              <a:t>Por defecto los objetos no tienen </a:t>
            </a:r>
            <a:r>
              <a:rPr lang="es-ES" sz="2180" dirty="0" err="1"/>
              <a:t>getters</a:t>
            </a:r>
            <a:r>
              <a:rPr lang="es-ES" sz="2180" dirty="0"/>
              <a:t> ni </a:t>
            </a:r>
            <a:r>
              <a:rPr lang="es-ES" sz="2180" dirty="0" err="1"/>
              <a:t>setters</a:t>
            </a:r>
            <a:r>
              <a:rPr lang="es-ES" sz="2180" dirty="0"/>
              <a:t> y sus propiedades son públicas, dejando al </a:t>
            </a:r>
            <a:r>
              <a:rPr lang="es-ES" sz="2180" b="1" dirty="0">
                <a:solidFill>
                  <a:schemeClr val="accent6"/>
                </a:solidFill>
              </a:rPr>
              <a:t>objeto "indefenso" ante posibles malos usos</a:t>
            </a:r>
            <a:r>
              <a:rPr lang="es-ES" sz="2180" dirty="0"/>
              <a:t>. En Java, el objeto siempre debía "velar" por mantener la coherencia de su estado interno.</a:t>
            </a:r>
          </a:p>
          <a:p>
            <a:pPr lvl="1" algn="just"/>
            <a:endParaRPr lang="es-ES" sz="2180" dirty="0">
              <a:highlight>
                <a:srgbClr val="FFFF00"/>
              </a:highlight>
            </a:endParaRPr>
          </a:p>
          <a:p>
            <a:pPr lvl="1" algn="just"/>
            <a:endParaRPr lang="es-ES" sz="2180" dirty="0">
              <a:highlight>
                <a:srgbClr val="FFFF00"/>
              </a:highlight>
            </a:endParaRPr>
          </a:p>
          <a:p>
            <a:pPr algn="just"/>
            <a:endParaRPr lang="es-ES" sz="2400" dirty="0"/>
          </a:p>
          <a:p>
            <a:pPr algn="just"/>
            <a:endParaRPr lang="es-ES" sz="2400" dirty="0"/>
          </a:p>
          <a:p>
            <a:pPr algn="just"/>
            <a:endParaRPr lang="es-ES" sz="2400" dirty="0"/>
          </a:p>
        </p:txBody>
      </p:sp>
      <p:pic>
        <p:nvPicPr>
          <p:cNvPr id="1026" name="Picture 2" descr="letras cómicas wtf. bocadillo de diálogo cómico con texto emocional wtf.  ilustración de dibujos animados dinámicos brillantes en estilo de arte pop  retro. efectos de sonido de texto cómico 13796136 PNG">
            <a:extLst>
              <a:ext uri="{FF2B5EF4-FFF2-40B4-BE49-F238E27FC236}">
                <a16:creationId xmlns:a16="http://schemas.microsoft.com/office/drawing/2014/main" id="{1CC18AE4-CFFE-7ECA-3612-8D7F36F8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0221" y="3185410"/>
            <a:ext cx="2842972" cy="2185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5F624D28-5AB6-1EF0-23CA-5476EDBD4403}"/>
              </a:ext>
            </a:extLst>
          </p:cNvPr>
          <p:cNvSpPr/>
          <p:nvPr/>
        </p:nvSpPr>
        <p:spPr>
          <a:xfrm>
            <a:off x="10703339" y="5762346"/>
            <a:ext cx="2649854" cy="1155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8-9 del boletín de problemas</a:t>
            </a:r>
          </a:p>
        </p:txBody>
      </p:sp>
    </p:spTree>
    <p:extLst>
      <p:ext uri="{BB962C8B-B14F-4D97-AF65-F5344CB8AC3E}">
        <p14:creationId xmlns:p14="http://schemas.microsoft.com/office/powerpoint/2010/main" val="1624775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marL="0" indent="0" algn="just">
              <a:buNone/>
            </a:pPr>
            <a:r>
              <a:rPr lang="es-ES" sz="3100" b="1" dirty="0" err="1"/>
              <a:t>Arrays</a:t>
            </a:r>
            <a:r>
              <a:rPr lang="es-ES" sz="3100" b="1" dirty="0"/>
              <a:t> en JS: lo básico</a:t>
            </a:r>
          </a:p>
          <a:p>
            <a:pPr algn="just"/>
            <a:r>
              <a:rPr lang="es-ES" sz="2400" dirty="0"/>
              <a:t>Los </a:t>
            </a:r>
            <a:r>
              <a:rPr lang="es-ES" sz="2400" dirty="0" err="1"/>
              <a:t>arrays</a:t>
            </a:r>
            <a:r>
              <a:rPr lang="es-ES" sz="2400" dirty="0"/>
              <a:t> en JS </a:t>
            </a:r>
            <a:r>
              <a:rPr lang="es-ES" sz="2400" b="1" dirty="0">
                <a:solidFill>
                  <a:schemeClr val="accent2"/>
                </a:solidFill>
              </a:rPr>
              <a:t>se usan </a:t>
            </a:r>
            <a:r>
              <a:rPr lang="es-ES" sz="2400" b="1" dirty="0" err="1">
                <a:solidFill>
                  <a:schemeClr val="accent2"/>
                </a:solidFill>
              </a:rPr>
              <a:t>muuuuucho</a:t>
            </a:r>
            <a:r>
              <a:rPr lang="es-ES" sz="2400" b="1" dirty="0">
                <a:solidFill>
                  <a:schemeClr val="accent2"/>
                </a:solidFill>
              </a:rPr>
              <a:t> más </a:t>
            </a:r>
            <a:r>
              <a:rPr lang="es-ES" sz="2400" dirty="0"/>
              <a:t>que en Java porque son </a:t>
            </a:r>
            <a:r>
              <a:rPr lang="es-ES" sz="2400" b="1" dirty="0">
                <a:solidFill>
                  <a:schemeClr val="accent4"/>
                </a:solidFill>
              </a:rPr>
              <a:t>más versátiles y cómodos</a:t>
            </a:r>
            <a:r>
              <a:rPr lang="es-ES" sz="2400" dirty="0"/>
              <a:t>.</a:t>
            </a:r>
          </a:p>
          <a:p>
            <a:pPr algn="just"/>
            <a:r>
              <a:rPr lang="es-ES" sz="2400" dirty="0"/>
              <a:t>Los </a:t>
            </a:r>
            <a:r>
              <a:rPr lang="es-ES" sz="2400" dirty="0" err="1"/>
              <a:t>arrays</a:t>
            </a:r>
            <a:r>
              <a:rPr lang="es-ES" sz="2400" dirty="0"/>
              <a:t> son </a:t>
            </a:r>
            <a:r>
              <a:rPr lang="es-ES" sz="2400" b="1" dirty="0">
                <a:solidFill>
                  <a:srgbClr val="002060"/>
                </a:solidFill>
              </a:rPr>
              <a:t>objetos</a:t>
            </a:r>
            <a:r>
              <a:rPr lang="es-ES" sz="2400" dirty="0"/>
              <a:t> y como tales tienen propiedades y métodos. Observa:</a:t>
            </a:r>
          </a:p>
          <a:p>
            <a:pPr marL="0" indent="0" algn="just">
              <a:buNone/>
            </a:pPr>
            <a:br>
              <a:rPr lang="es-ES" sz="2400" dirty="0"/>
            </a:br>
            <a:endParaRPr lang="es-ES" sz="2400" dirty="0"/>
          </a:p>
        </p:txBody>
      </p:sp>
      <p:pic>
        <p:nvPicPr>
          <p:cNvPr id="5" name="Imagen 4">
            <a:extLst>
              <a:ext uri="{FF2B5EF4-FFF2-40B4-BE49-F238E27FC236}">
                <a16:creationId xmlns:a16="http://schemas.microsoft.com/office/drawing/2014/main" id="{81DF0C5B-F105-34AA-9CCC-A53FCF7C353D}"/>
              </a:ext>
            </a:extLst>
          </p:cNvPr>
          <p:cNvPicPr>
            <a:picLocks noChangeAspect="1"/>
          </p:cNvPicPr>
          <p:nvPr/>
        </p:nvPicPr>
        <p:blipFill>
          <a:blip r:embed="rId3"/>
          <a:stretch>
            <a:fillRect/>
          </a:stretch>
        </p:blipFill>
        <p:spPr>
          <a:xfrm>
            <a:off x="707048" y="4182678"/>
            <a:ext cx="6877975" cy="3154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55DA7C6D-7DE4-CC0B-FC30-5171F581A261}"/>
              </a:ext>
            </a:extLst>
          </p:cNvPr>
          <p:cNvPicPr>
            <a:picLocks noChangeAspect="1"/>
          </p:cNvPicPr>
          <p:nvPr/>
        </p:nvPicPr>
        <p:blipFill>
          <a:blip r:embed="rId4"/>
          <a:stretch>
            <a:fillRect/>
          </a:stretch>
        </p:blipFill>
        <p:spPr>
          <a:xfrm>
            <a:off x="8112834" y="4340354"/>
            <a:ext cx="3752850" cy="2762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lecha: a la derecha 8">
            <a:extLst>
              <a:ext uri="{FF2B5EF4-FFF2-40B4-BE49-F238E27FC236}">
                <a16:creationId xmlns:a16="http://schemas.microsoft.com/office/drawing/2014/main" id="{2DCA64DE-6456-34E2-ADC5-24329E116686}"/>
              </a:ext>
            </a:extLst>
          </p:cNvPr>
          <p:cNvSpPr/>
          <p:nvPr/>
        </p:nvSpPr>
        <p:spPr>
          <a:xfrm>
            <a:off x="7510072" y="5418944"/>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60357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790536" cy="5572126"/>
          </a:xfrm>
        </p:spPr>
        <p:txBody>
          <a:bodyPr>
            <a:normAutofit/>
          </a:bodyPr>
          <a:lstStyle/>
          <a:p>
            <a:r>
              <a:rPr lang="es-ES" sz="2400" dirty="0"/>
              <a:t>También podemos recorrerlos con un </a:t>
            </a:r>
            <a:r>
              <a:rPr lang="es-ES" sz="2400" b="1" dirty="0" err="1">
                <a:solidFill>
                  <a:schemeClr val="accent2"/>
                </a:solidFill>
              </a:rPr>
              <a:t>for</a:t>
            </a:r>
            <a:r>
              <a:rPr lang="es-ES" sz="2400" b="1" dirty="0">
                <a:solidFill>
                  <a:schemeClr val="accent2"/>
                </a:solidFill>
              </a:rPr>
              <a:t>… </a:t>
            </a:r>
            <a:r>
              <a:rPr lang="es-ES" sz="2400" b="1" dirty="0" err="1">
                <a:solidFill>
                  <a:schemeClr val="accent2"/>
                </a:solidFill>
              </a:rPr>
              <a:t>of</a:t>
            </a:r>
            <a:r>
              <a:rPr lang="es-ES" sz="2400" b="1" dirty="0">
                <a:solidFill>
                  <a:schemeClr val="accent2"/>
                </a:solidFill>
              </a:rPr>
              <a:t> </a:t>
            </a:r>
            <a:r>
              <a:rPr lang="es-ES" sz="2400" dirty="0"/>
              <a:t>(que es como el </a:t>
            </a:r>
            <a:r>
              <a:rPr lang="es-ES" sz="2400" dirty="0" err="1"/>
              <a:t>for</a:t>
            </a:r>
            <a:r>
              <a:rPr lang="es-ES" sz="2400" dirty="0"/>
              <a:t>… </a:t>
            </a:r>
            <a:r>
              <a:rPr lang="es-ES" sz="2400" dirty="0" err="1"/>
              <a:t>each</a:t>
            </a:r>
            <a:r>
              <a:rPr lang="es-ES" sz="2400" dirty="0"/>
              <a:t>):</a:t>
            </a:r>
          </a:p>
          <a:p>
            <a:endParaRPr lang="es-ES" sz="2400" dirty="0"/>
          </a:p>
          <a:p>
            <a:endParaRPr lang="es-ES" sz="2400" dirty="0"/>
          </a:p>
          <a:p>
            <a:endParaRPr lang="es-ES" sz="3200" dirty="0"/>
          </a:p>
          <a:p>
            <a:r>
              <a:rPr lang="es-ES" sz="2400" b="1" dirty="0">
                <a:solidFill>
                  <a:schemeClr val="accent2"/>
                </a:solidFill>
              </a:rPr>
              <a:t>Novedades con los límites</a:t>
            </a:r>
            <a:r>
              <a:rPr lang="es-ES" sz="2400" dirty="0"/>
              <a:t> del array:</a:t>
            </a:r>
          </a:p>
          <a:p>
            <a:endParaRPr lang="es-ES" sz="2400" dirty="0"/>
          </a:p>
          <a:p>
            <a:endParaRPr lang="es-ES" sz="2400" dirty="0"/>
          </a:p>
        </p:txBody>
      </p:sp>
      <p:pic>
        <p:nvPicPr>
          <p:cNvPr id="5" name="Imagen 4">
            <a:extLst>
              <a:ext uri="{FF2B5EF4-FFF2-40B4-BE49-F238E27FC236}">
                <a16:creationId xmlns:a16="http://schemas.microsoft.com/office/drawing/2014/main" id="{B171CE10-BE8C-9AD0-01B6-7FB1FEF567EA}"/>
              </a:ext>
            </a:extLst>
          </p:cNvPr>
          <p:cNvPicPr>
            <a:picLocks noChangeAspect="1"/>
          </p:cNvPicPr>
          <p:nvPr/>
        </p:nvPicPr>
        <p:blipFill>
          <a:blip r:embed="rId3"/>
          <a:stretch>
            <a:fillRect/>
          </a:stretch>
        </p:blipFill>
        <p:spPr>
          <a:xfrm>
            <a:off x="781385" y="4516143"/>
            <a:ext cx="7536446" cy="289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74C15BD5-EBD7-4B8A-128D-F772364318E0}"/>
              </a:ext>
            </a:extLst>
          </p:cNvPr>
          <p:cNvPicPr>
            <a:picLocks noChangeAspect="1"/>
          </p:cNvPicPr>
          <p:nvPr/>
        </p:nvPicPr>
        <p:blipFill>
          <a:blip r:embed="rId4"/>
          <a:stretch>
            <a:fillRect/>
          </a:stretch>
        </p:blipFill>
        <p:spPr>
          <a:xfrm>
            <a:off x="8621512" y="5208405"/>
            <a:ext cx="4487385" cy="1200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lecha: a la derecha 8">
            <a:extLst>
              <a:ext uri="{FF2B5EF4-FFF2-40B4-BE49-F238E27FC236}">
                <a16:creationId xmlns:a16="http://schemas.microsoft.com/office/drawing/2014/main" id="{0F2A4802-BC82-F8B2-7F83-65CF60E0C42F}"/>
              </a:ext>
            </a:extLst>
          </p:cNvPr>
          <p:cNvSpPr/>
          <p:nvPr/>
        </p:nvSpPr>
        <p:spPr>
          <a:xfrm>
            <a:off x="8119210" y="5491530"/>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FC26E101-92A1-E310-5DA7-EEBD1245035D}"/>
              </a:ext>
            </a:extLst>
          </p:cNvPr>
          <p:cNvPicPr>
            <a:picLocks noChangeAspect="1"/>
          </p:cNvPicPr>
          <p:nvPr/>
        </p:nvPicPr>
        <p:blipFill>
          <a:blip r:embed="rId5"/>
          <a:stretch>
            <a:fillRect/>
          </a:stretch>
        </p:blipFill>
        <p:spPr>
          <a:xfrm>
            <a:off x="3465767" y="2373671"/>
            <a:ext cx="3699528" cy="1429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Imagen 20">
            <a:extLst>
              <a:ext uri="{FF2B5EF4-FFF2-40B4-BE49-F238E27FC236}">
                <a16:creationId xmlns:a16="http://schemas.microsoft.com/office/drawing/2014/main" id="{82BB526F-00D2-0B99-0F40-639B45BF0F28}"/>
              </a:ext>
            </a:extLst>
          </p:cNvPr>
          <p:cNvPicPr>
            <a:picLocks noChangeAspect="1"/>
          </p:cNvPicPr>
          <p:nvPr/>
        </p:nvPicPr>
        <p:blipFill>
          <a:blip r:embed="rId6"/>
          <a:stretch>
            <a:fillRect/>
          </a:stretch>
        </p:blipFill>
        <p:spPr>
          <a:xfrm>
            <a:off x="7593605" y="2357615"/>
            <a:ext cx="727271" cy="1445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lecha: a la derecha 18">
            <a:extLst>
              <a:ext uri="{FF2B5EF4-FFF2-40B4-BE49-F238E27FC236}">
                <a16:creationId xmlns:a16="http://schemas.microsoft.com/office/drawing/2014/main" id="{C9A60FC1-AADA-45B1-B53A-6188A9DE7300}"/>
              </a:ext>
            </a:extLst>
          </p:cNvPr>
          <p:cNvSpPr/>
          <p:nvPr/>
        </p:nvSpPr>
        <p:spPr>
          <a:xfrm>
            <a:off x="7068403" y="2738991"/>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 Diferencia entre What y Which - Usos comunes, ejemplos en inglés">
            <a:extLst>
              <a:ext uri="{FF2B5EF4-FFF2-40B4-BE49-F238E27FC236}">
                <a16:creationId xmlns:a16="http://schemas.microsoft.com/office/drawing/2014/main" id="{AD9CC0E7-61ED-A16A-7A1D-E6FA12026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138" y="3943544"/>
            <a:ext cx="1747056" cy="14276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111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610654" cy="5572126"/>
          </a:xfrm>
        </p:spPr>
        <p:txBody>
          <a:bodyPr>
            <a:normAutofit/>
          </a:bodyPr>
          <a:lstStyle/>
          <a:p>
            <a:r>
              <a:rPr lang="es-ES" sz="2400" dirty="0"/>
              <a:t>Y más novedades… los elementos guardados </a:t>
            </a:r>
            <a:r>
              <a:rPr lang="es-ES" sz="2400" b="1" dirty="0">
                <a:solidFill>
                  <a:schemeClr val="accent4"/>
                </a:solidFill>
              </a:rPr>
              <a:t>no tienen por qué ser del mismo tipo, </a:t>
            </a:r>
            <a:r>
              <a:rPr lang="es-ES" sz="2400" dirty="0"/>
              <a:t>es como si todos los elementos fuera de </a:t>
            </a:r>
            <a:r>
              <a:rPr lang="es-ES" sz="2400" b="1" dirty="0">
                <a:solidFill>
                  <a:schemeClr val="accent2"/>
                </a:solidFill>
              </a:rPr>
              <a:t>tipo "mixto"</a:t>
            </a:r>
            <a:r>
              <a:rPr lang="es-ES" sz="2400" dirty="0"/>
              <a:t>:</a:t>
            </a:r>
          </a:p>
          <a:p>
            <a:endParaRPr lang="es-ES" sz="2400" dirty="0"/>
          </a:p>
          <a:p>
            <a:endParaRPr lang="es-ES" sz="2400" dirty="0"/>
          </a:p>
          <a:p>
            <a:endParaRPr lang="es-ES" sz="1200" dirty="0"/>
          </a:p>
          <a:p>
            <a:r>
              <a:rPr lang="es-ES" sz="2400" dirty="0"/>
              <a:t>Incluso podemos meter </a:t>
            </a:r>
            <a:r>
              <a:rPr lang="es-ES" sz="2400" b="1" dirty="0">
                <a:solidFill>
                  <a:schemeClr val="accent5"/>
                </a:solidFill>
              </a:rPr>
              <a:t>objetos y funciones dentro del array</a:t>
            </a:r>
            <a:r>
              <a:rPr lang="es-ES" sz="2400" dirty="0"/>
              <a:t>:</a:t>
            </a:r>
          </a:p>
          <a:p>
            <a:endParaRPr lang="es-ES" sz="2400" dirty="0"/>
          </a:p>
          <a:p>
            <a:endParaRPr lang="es-ES" sz="2400" dirty="0"/>
          </a:p>
          <a:p>
            <a:endParaRPr lang="es-ES" sz="2400" dirty="0"/>
          </a:p>
          <a:p>
            <a:endParaRPr lang="es-ES" sz="2400" dirty="0"/>
          </a:p>
          <a:p>
            <a:endParaRPr lang="es-ES" sz="2400" dirty="0"/>
          </a:p>
          <a:p>
            <a:endParaRPr lang="es-ES" sz="2400" dirty="0"/>
          </a:p>
        </p:txBody>
      </p:sp>
      <p:pic>
        <p:nvPicPr>
          <p:cNvPr id="16" name="Imagen 15">
            <a:extLst>
              <a:ext uri="{FF2B5EF4-FFF2-40B4-BE49-F238E27FC236}">
                <a16:creationId xmlns:a16="http://schemas.microsoft.com/office/drawing/2014/main" id="{8DF158BA-15C3-3DBB-4182-419B8A2F0846}"/>
              </a:ext>
            </a:extLst>
          </p:cNvPr>
          <p:cNvPicPr>
            <a:picLocks noChangeAspect="1"/>
          </p:cNvPicPr>
          <p:nvPr/>
        </p:nvPicPr>
        <p:blipFill>
          <a:blip r:embed="rId3"/>
          <a:stretch>
            <a:fillRect/>
          </a:stretch>
        </p:blipFill>
        <p:spPr>
          <a:xfrm>
            <a:off x="776287" y="2789580"/>
            <a:ext cx="5943600" cy="74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agen 17">
            <a:extLst>
              <a:ext uri="{FF2B5EF4-FFF2-40B4-BE49-F238E27FC236}">
                <a16:creationId xmlns:a16="http://schemas.microsoft.com/office/drawing/2014/main" id="{6B19ACEA-734E-4A24-8B40-FC54852CEED4}"/>
              </a:ext>
            </a:extLst>
          </p:cNvPr>
          <p:cNvPicPr>
            <a:picLocks noChangeAspect="1"/>
          </p:cNvPicPr>
          <p:nvPr/>
        </p:nvPicPr>
        <p:blipFill>
          <a:blip r:embed="rId4"/>
          <a:stretch>
            <a:fillRect/>
          </a:stretch>
        </p:blipFill>
        <p:spPr>
          <a:xfrm>
            <a:off x="7220782" y="2846261"/>
            <a:ext cx="4067175" cy="57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Flecha: a la derecha 13">
            <a:extLst>
              <a:ext uri="{FF2B5EF4-FFF2-40B4-BE49-F238E27FC236}">
                <a16:creationId xmlns:a16="http://schemas.microsoft.com/office/drawing/2014/main" id="{67ECAE77-315D-591E-8BD6-5E60F1D419CA}"/>
              </a:ext>
            </a:extLst>
          </p:cNvPr>
          <p:cNvSpPr/>
          <p:nvPr/>
        </p:nvSpPr>
        <p:spPr>
          <a:xfrm>
            <a:off x="6642550" y="2846261"/>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0C558C1A-312D-5F98-514A-09807424C45B}"/>
              </a:ext>
            </a:extLst>
          </p:cNvPr>
          <p:cNvPicPr>
            <a:picLocks noChangeAspect="1"/>
          </p:cNvPicPr>
          <p:nvPr/>
        </p:nvPicPr>
        <p:blipFill>
          <a:blip r:embed="rId5"/>
          <a:stretch>
            <a:fillRect/>
          </a:stretch>
        </p:blipFill>
        <p:spPr>
          <a:xfrm>
            <a:off x="776287" y="4652582"/>
            <a:ext cx="5562600" cy="2324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4551199A-1938-55DD-DCFD-2415E6EA98F4}"/>
              </a:ext>
            </a:extLst>
          </p:cNvPr>
          <p:cNvPicPr>
            <a:picLocks noChangeAspect="1"/>
          </p:cNvPicPr>
          <p:nvPr/>
        </p:nvPicPr>
        <p:blipFill>
          <a:blip r:embed="rId6"/>
          <a:stretch>
            <a:fillRect/>
          </a:stretch>
        </p:blipFill>
        <p:spPr>
          <a:xfrm>
            <a:off x="6742472" y="4774037"/>
            <a:ext cx="5719372" cy="2082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Flecha: a la derecha 9">
            <a:extLst>
              <a:ext uri="{FF2B5EF4-FFF2-40B4-BE49-F238E27FC236}">
                <a16:creationId xmlns:a16="http://schemas.microsoft.com/office/drawing/2014/main" id="{73FDFF2E-9ADE-ACE0-CD4A-03768491F089}"/>
              </a:ext>
            </a:extLst>
          </p:cNvPr>
          <p:cNvSpPr/>
          <p:nvPr/>
        </p:nvSpPr>
        <p:spPr>
          <a:xfrm>
            <a:off x="6211471" y="5480472"/>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2" descr="Archivo 3D gratis Emoji de la Mente Volada・Diseño de impresión 3D para  descargar・Cults">
            <a:extLst>
              <a:ext uri="{FF2B5EF4-FFF2-40B4-BE49-F238E27FC236}">
                <a16:creationId xmlns:a16="http://schemas.microsoft.com/office/drawing/2014/main" id="{3C51C6A8-DDA2-FD6F-1CD8-A8F28CDD72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3737" y="3889669"/>
            <a:ext cx="1706603" cy="1652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512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610654" cy="5572126"/>
          </a:xfrm>
        </p:spPr>
        <p:txBody>
          <a:bodyPr>
            <a:normAutofit/>
          </a:bodyPr>
          <a:lstStyle/>
          <a:p>
            <a:r>
              <a:rPr lang="es-ES" sz="2400" dirty="0"/>
              <a:t>Además, vienen </a:t>
            </a:r>
            <a:r>
              <a:rPr lang="es-ES" sz="2400" b="1" dirty="0">
                <a:solidFill>
                  <a:schemeClr val="accent2"/>
                </a:solidFill>
              </a:rPr>
              <a:t>cargados de métodos muy útiles</a:t>
            </a:r>
            <a:r>
              <a:rPr lang="es-ES" sz="2400" dirty="0"/>
              <a:t>:</a:t>
            </a:r>
          </a:p>
          <a:p>
            <a:pPr lvl="1"/>
            <a:r>
              <a:rPr lang="es-ES" sz="2180" b="1" dirty="0" err="1"/>
              <a:t>push</a:t>
            </a:r>
            <a:r>
              <a:rPr lang="es-ES" sz="2180" dirty="0"/>
              <a:t> y </a:t>
            </a:r>
            <a:r>
              <a:rPr lang="es-ES" sz="2180" b="1" dirty="0"/>
              <a:t>pop</a:t>
            </a:r>
            <a:r>
              <a:rPr lang="es-ES" sz="2180" dirty="0"/>
              <a:t> meten o sacan elementos del final del array (última posición).</a:t>
            </a:r>
          </a:p>
          <a:p>
            <a:pPr lvl="1"/>
            <a:endParaRPr lang="es-ES" sz="2180" dirty="0"/>
          </a:p>
          <a:p>
            <a:pPr lvl="1"/>
            <a:endParaRPr lang="es-ES" sz="2180" dirty="0"/>
          </a:p>
          <a:p>
            <a:pPr lvl="1"/>
            <a:endParaRPr lang="es-ES" sz="2180" dirty="0"/>
          </a:p>
          <a:p>
            <a:pPr lvl="1"/>
            <a:endParaRPr lang="es-ES" sz="2800" dirty="0"/>
          </a:p>
          <a:p>
            <a:pPr lvl="1"/>
            <a:r>
              <a:rPr lang="es-ES" sz="2180" b="1" dirty="0" err="1"/>
              <a:t>unshift</a:t>
            </a:r>
            <a:r>
              <a:rPr lang="es-ES" sz="2180" dirty="0"/>
              <a:t> y </a:t>
            </a:r>
            <a:r>
              <a:rPr lang="es-ES" sz="2180" b="1" dirty="0"/>
              <a:t>shift</a:t>
            </a:r>
            <a:r>
              <a:rPr lang="es-ES" sz="2180" dirty="0"/>
              <a:t> meten o sacan elementos del comienzo del array.</a:t>
            </a:r>
          </a:p>
        </p:txBody>
      </p:sp>
      <p:pic>
        <p:nvPicPr>
          <p:cNvPr id="20" name="Imagen 19">
            <a:extLst>
              <a:ext uri="{FF2B5EF4-FFF2-40B4-BE49-F238E27FC236}">
                <a16:creationId xmlns:a16="http://schemas.microsoft.com/office/drawing/2014/main" id="{37C95CFE-AEC2-6971-D61F-6C24CB135B14}"/>
              </a:ext>
            </a:extLst>
          </p:cNvPr>
          <p:cNvPicPr>
            <a:picLocks noChangeAspect="1"/>
          </p:cNvPicPr>
          <p:nvPr/>
        </p:nvPicPr>
        <p:blipFill>
          <a:blip r:embed="rId3"/>
          <a:stretch>
            <a:fillRect/>
          </a:stretch>
        </p:blipFill>
        <p:spPr>
          <a:xfrm>
            <a:off x="2496171" y="2799911"/>
            <a:ext cx="3005216" cy="186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Imagen 21">
            <a:extLst>
              <a:ext uri="{FF2B5EF4-FFF2-40B4-BE49-F238E27FC236}">
                <a16:creationId xmlns:a16="http://schemas.microsoft.com/office/drawing/2014/main" id="{4EEACB9D-7EA2-104C-BF63-3FA1B3287E02}"/>
              </a:ext>
            </a:extLst>
          </p:cNvPr>
          <p:cNvPicPr>
            <a:picLocks noChangeAspect="1"/>
          </p:cNvPicPr>
          <p:nvPr/>
        </p:nvPicPr>
        <p:blipFill>
          <a:blip r:embed="rId4"/>
          <a:stretch>
            <a:fillRect/>
          </a:stretch>
        </p:blipFill>
        <p:spPr>
          <a:xfrm>
            <a:off x="5982263" y="3076111"/>
            <a:ext cx="3352800" cy="118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Flecha: a la derecha 22">
            <a:extLst>
              <a:ext uri="{FF2B5EF4-FFF2-40B4-BE49-F238E27FC236}">
                <a16:creationId xmlns:a16="http://schemas.microsoft.com/office/drawing/2014/main" id="{FDED5934-8599-E21D-692B-EE0568781522}"/>
              </a:ext>
            </a:extLst>
          </p:cNvPr>
          <p:cNvSpPr/>
          <p:nvPr/>
        </p:nvSpPr>
        <p:spPr>
          <a:xfrm>
            <a:off x="5409494" y="3351868"/>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Imagen 24">
            <a:extLst>
              <a:ext uri="{FF2B5EF4-FFF2-40B4-BE49-F238E27FC236}">
                <a16:creationId xmlns:a16="http://schemas.microsoft.com/office/drawing/2014/main" id="{0995EEE5-ADBB-558E-C901-BFFAE4C046EC}"/>
              </a:ext>
            </a:extLst>
          </p:cNvPr>
          <p:cNvPicPr>
            <a:picLocks noChangeAspect="1"/>
          </p:cNvPicPr>
          <p:nvPr/>
        </p:nvPicPr>
        <p:blipFill>
          <a:blip r:embed="rId5"/>
          <a:stretch>
            <a:fillRect/>
          </a:stretch>
        </p:blipFill>
        <p:spPr>
          <a:xfrm>
            <a:off x="2320088" y="5266750"/>
            <a:ext cx="3357382" cy="2078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Imagen 27">
            <a:extLst>
              <a:ext uri="{FF2B5EF4-FFF2-40B4-BE49-F238E27FC236}">
                <a16:creationId xmlns:a16="http://schemas.microsoft.com/office/drawing/2014/main" id="{4235911B-6905-783D-9698-3A84C35F2071}"/>
              </a:ext>
            </a:extLst>
          </p:cNvPr>
          <p:cNvPicPr>
            <a:picLocks noChangeAspect="1"/>
          </p:cNvPicPr>
          <p:nvPr/>
        </p:nvPicPr>
        <p:blipFill>
          <a:blip r:embed="rId6"/>
          <a:stretch>
            <a:fillRect/>
          </a:stretch>
        </p:blipFill>
        <p:spPr>
          <a:xfrm>
            <a:off x="5932496" y="5765346"/>
            <a:ext cx="3402567" cy="1047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Flecha: a la derecha 25">
            <a:extLst>
              <a:ext uri="{FF2B5EF4-FFF2-40B4-BE49-F238E27FC236}">
                <a16:creationId xmlns:a16="http://schemas.microsoft.com/office/drawing/2014/main" id="{9ABB39B8-9302-5EE7-3EA4-FFF3C16ECA7D}"/>
              </a:ext>
            </a:extLst>
          </p:cNvPr>
          <p:cNvSpPr/>
          <p:nvPr/>
        </p:nvSpPr>
        <p:spPr>
          <a:xfrm>
            <a:off x="5501387" y="5974393"/>
            <a:ext cx="637082"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Push Pop | Logopedia | Fandom">
            <a:extLst>
              <a:ext uri="{FF2B5EF4-FFF2-40B4-BE49-F238E27FC236}">
                <a16:creationId xmlns:a16="http://schemas.microsoft.com/office/drawing/2014/main" id="{1A72BF4E-78F9-8508-E076-576B169327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6767" y="3544759"/>
            <a:ext cx="2397834" cy="19618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1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610654" cy="5572126"/>
          </a:xfrm>
        </p:spPr>
        <p:txBody>
          <a:bodyPr>
            <a:normAutofit/>
          </a:bodyPr>
          <a:lstStyle/>
          <a:p>
            <a:pPr lvl="1"/>
            <a:r>
              <a:rPr lang="es-ES" sz="2180" b="1" dirty="0" err="1"/>
              <a:t>indexOf</a:t>
            </a:r>
            <a:r>
              <a:rPr lang="es-ES" sz="2180" b="1" dirty="0"/>
              <a:t> </a:t>
            </a:r>
            <a:r>
              <a:rPr lang="es-ES" sz="2180" dirty="0"/>
              <a:t>permite buscar la posición de un elemento automáticamente.</a:t>
            </a:r>
          </a:p>
          <a:p>
            <a:pPr lvl="1"/>
            <a:endParaRPr lang="es-ES" sz="2180" dirty="0"/>
          </a:p>
          <a:p>
            <a:pPr lvl="1"/>
            <a:endParaRPr lang="es-ES" sz="2180" dirty="0"/>
          </a:p>
          <a:p>
            <a:pPr lvl="1"/>
            <a:endParaRPr lang="es-ES" sz="2180" dirty="0"/>
          </a:p>
          <a:p>
            <a:pPr lvl="1"/>
            <a:endParaRPr lang="es-ES" sz="2180" dirty="0"/>
          </a:p>
          <a:p>
            <a:pPr lvl="1"/>
            <a:r>
              <a:rPr lang="es-ES" sz="2180" dirty="0"/>
              <a:t>… y hay muchos más que no vemos por el momento. Para saber más:</a:t>
            </a:r>
          </a:p>
          <a:p>
            <a:pPr marL="503972" lvl="1" indent="0" algn="ctr">
              <a:buNone/>
            </a:pPr>
            <a:r>
              <a:rPr lang="es-ES" sz="2180" dirty="0">
                <a:hlinkClick r:id="rId3"/>
              </a:rPr>
              <a:t>https://www.w3schools.com/jsref/jsref_obj_array.asp</a:t>
            </a:r>
            <a:endParaRPr lang="es-ES" sz="2180" dirty="0"/>
          </a:p>
          <a:p>
            <a:endParaRPr lang="es-ES" sz="1000" dirty="0"/>
          </a:p>
          <a:p>
            <a:r>
              <a:rPr lang="es-ES" sz="2400" dirty="0"/>
              <a:t>Los </a:t>
            </a:r>
            <a:r>
              <a:rPr lang="es-ES" sz="2400" dirty="0" err="1"/>
              <a:t>arrays</a:t>
            </a:r>
            <a:r>
              <a:rPr lang="es-ES" sz="2400" dirty="0"/>
              <a:t> de JS pueden funcionar como los "clásicos </a:t>
            </a:r>
            <a:r>
              <a:rPr lang="es-ES" sz="2400" dirty="0" err="1"/>
              <a:t>arrays</a:t>
            </a:r>
            <a:r>
              <a:rPr lang="es-ES" sz="2400" dirty="0"/>
              <a:t>" de Java, pero también de forma mucho más versátil y cómoda.</a:t>
            </a:r>
          </a:p>
          <a:p>
            <a:r>
              <a:rPr lang="es-ES" sz="2400" dirty="0"/>
              <a:t>Los </a:t>
            </a:r>
            <a:r>
              <a:rPr lang="es-ES" sz="2400" b="1" dirty="0" err="1">
                <a:solidFill>
                  <a:schemeClr val="accent5"/>
                </a:solidFill>
              </a:rPr>
              <a:t>arrays</a:t>
            </a:r>
            <a:r>
              <a:rPr lang="es-ES" sz="2400" b="1" dirty="0">
                <a:solidFill>
                  <a:schemeClr val="accent5"/>
                </a:solidFill>
              </a:rPr>
              <a:t> y los mapas de JS </a:t>
            </a:r>
            <a:r>
              <a:rPr lang="es-ES" sz="2400" dirty="0"/>
              <a:t>son las colecciones más utilizadas en JS. </a:t>
            </a:r>
          </a:p>
        </p:txBody>
      </p:sp>
      <p:pic>
        <p:nvPicPr>
          <p:cNvPr id="5" name="Imagen 4">
            <a:extLst>
              <a:ext uri="{FF2B5EF4-FFF2-40B4-BE49-F238E27FC236}">
                <a16:creationId xmlns:a16="http://schemas.microsoft.com/office/drawing/2014/main" id="{5B8A845C-9D05-C5C7-4D8C-1B6DA6CA5F2C}"/>
              </a:ext>
            </a:extLst>
          </p:cNvPr>
          <p:cNvPicPr>
            <a:picLocks noChangeAspect="1"/>
          </p:cNvPicPr>
          <p:nvPr/>
        </p:nvPicPr>
        <p:blipFill>
          <a:blip r:embed="rId4"/>
          <a:stretch>
            <a:fillRect/>
          </a:stretch>
        </p:blipFill>
        <p:spPr>
          <a:xfrm>
            <a:off x="1675385" y="2502342"/>
            <a:ext cx="5517686" cy="1441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C0CB8662-98CF-002B-6AD9-D8DE12051C2C}"/>
              </a:ext>
            </a:extLst>
          </p:cNvPr>
          <p:cNvPicPr>
            <a:picLocks noChangeAspect="1"/>
          </p:cNvPicPr>
          <p:nvPr/>
        </p:nvPicPr>
        <p:blipFill>
          <a:blip r:embed="rId5"/>
          <a:stretch>
            <a:fillRect/>
          </a:stretch>
        </p:blipFill>
        <p:spPr>
          <a:xfrm>
            <a:off x="7727914" y="2626800"/>
            <a:ext cx="860842" cy="1192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Flecha: a la derecha 22">
            <a:extLst>
              <a:ext uri="{FF2B5EF4-FFF2-40B4-BE49-F238E27FC236}">
                <a16:creationId xmlns:a16="http://schemas.microsoft.com/office/drawing/2014/main" id="{FDED5934-8599-E21D-692B-EE0568781522}"/>
              </a:ext>
            </a:extLst>
          </p:cNvPr>
          <p:cNvSpPr/>
          <p:nvPr/>
        </p:nvSpPr>
        <p:spPr>
          <a:xfrm>
            <a:off x="7122784" y="2908372"/>
            <a:ext cx="675418" cy="629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98" name="Picture 2" descr="Download Limb Upper Strong Arm Icon Free Download Image HQ PNG Image |  FreePNGImg">
            <a:extLst>
              <a:ext uri="{FF2B5EF4-FFF2-40B4-BE49-F238E27FC236}">
                <a16:creationId xmlns:a16="http://schemas.microsoft.com/office/drawing/2014/main" id="{857A5D92-3041-E867-F8E1-BB6A3D896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8015" y="3033112"/>
            <a:ext cx="1866276" cy="2003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C1A6E427-FA39-6274-4A6C-2D7F4309EFB7}"/>
              </a:ext>
            </a:extLst>
          </p:cNvPr>
          <p:cNvSpPr txBox="1"/>
          <p:nvPr/>
        </p:nvSpPr>
        <p:spPr>
          <a:xfrm>
            <a:off x="11239978" y="2502342"/>
            <a:ext cx="1528997" cy="31085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2800" dirty="0">
                <a:solidFill>
                  <a:schemeClr val="accent3"/>
                </a:solidFill>
                <a:latin typeface="Showcard Gothic" panose="04020904020102020604" pitchFamily="82" charset="0"/>
              </a:rPr>
              <a:t>Array</a:t>
            </a: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r>
              <a:rPr lang="es-ES" sz="2800" dirty="0" err="1">
                <a:solidFill>
                  <a:schemeClr val="accent3"/>
                </a:solidFill>
                <a:latin typeface="Showcard Gothic" panose="04020904020102020604" pitchFamily="82" charset="0"/>
              </a:rPr>
              <a:t>Power</a:t>
            </a:r>
            <a:endParaRPr lang="es-ES" sz="2800" dirty="0">
              <a:solidFill>
                <a:schemeClr val="accent3"/>
              </a:solidFill>
              <a:latin typeface="Showcard Gothic" panose="04020904020102020604" pitchFamily="82" charset="0"/>
            </a:endParaRPr>
          </a:p>
        </p:txBody>
      </p:sp>
      <p:sp>
        <p:nvSpPr>
          <p:cNvPr id="10" name="Rectángulo: esquinas redondeadas 9">
            <a:extLst>
              <a:ext uri="{FF2B5EF4-FFF2-40B4-BE49-F238E27FC236}">
                <a16:creationId xmlns:a16="http://schemas.microsoft.com/office/drawing/2014/main" id="{310D47E7-5994-DB0D-2045-DA30B132984C}"/>
              </a:ext>
            </a:extLst>
          </p:cNvPr>
          <p:cNvSpPr/>
          <p:nvPr/>
        </p:nvSpPr>
        <p:spPr>
          <a:xfrm>
            <a:off x="10703339" y="6047356"/>
            <a:ext cx="2456736" cy="1155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el ejercicio 10 del boletín de problemas</a:t>
            </a:r>
          </a:p>
        </p:txBody>
      </p:sp>
    </p:spTree>
    <p:extLst>
      <p:ext uri="{BB962C8B-B14F-4D97-AF65-F5344CB8AC3E}">
        <p14:creationId xmlns:p14="http://schemas.microsoft.com/office/powerpoint/2010/main" val="490297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49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5 – Elementos básicos del lenguaje</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30521" cy="5572126"/>
          </a:xfrm>
        </p:spPr>
        <p:txBody>
          <a:bodyPr>
            <a:normAutofit/>
          </a:bodyPr>
          <a:lstStyle/>
          <a:p>
            <a:pPr marL="0" indent="0" algn="just">
              <a:buNone/>
            </a:pPr>
            <a:r>
              <a:rPr lang="es-ES" sz="2600" b="1" dirty="0"/>
              <a:t>Resumen de los elementos básicos del lenguaje:</a:t>
            </a:r>
          </a:p>
          <a:p>
            <a:pPr algn="just"/>
            <a:r>
              <a:rPr lang="es-ES" sz="2600" dirty="0"/>
              <a:t>El tipo de las variables se deduce de la asignación y puede cambiar.</a:t>
            </a:r>
          </a:p>
          <a:p>
            <a:pPr algn="just"/>
            <a:r>
              <a:rPr lang="es-ES" sz="2600" dirty="0"/>
              <a:t>Las variables que no tienen un valor están marcadas como "</a:t>
            </a:r>
            <a:r>
              <a:rPr lang="es-ES" sz="2600" dirty="0" err="1"/>
              <a:t>undefined</a:t>
            </a:r>
            <a:r>
              <a:rPr lang="es-ES" sz="2600" dirty="0"/>
              <a:t>"</a:t>
            </a:r>
          </a:p>
          <a:p>
            <a:pPr algn="just"/>
            <a:r>
              <a:rPr lang="es-ES" sz="2600" dirty="0"/>
              <a:t>La conversión automática de tipos puede jugar malas pasadas. </a:t>
            </a:r>
          </a:p>
          <a:p>
            <a:pPr algn="just"/>
            <a:r>
              <a:rPr lang="es-ES" sz="2600" dirty="0"/>
              <a:t>Mejor comparar con === y !== en vez de con == y !=</a:t>
            </a:r>
          </a:p>
          <a:p>
            <a:pPr algn="just"/>
            <a:r>
              <a:rPr lang="es-ES" sz="2600" dirty="0"/>
              <a:t>Los objetos funcionan de una forma diferente a Java. Hay que seguirlos trabajando para verles el uso real que se les da.</a:t>
            </a:r>
          </a:p>
          <a:p>
            <a:pPr algn="just"/>
            <a:r>
              <a:rPr lang="es-ES" sz="2600" dirty="0"/>
              <a:t>Los </a:t>
            </a:r>
            <a:r>
              <a:rPr lang="es-ES" sz="2600" dirty="0" err="1"/>
              <a:t>arrays</a:t>
            </a:r>
            <a:r>
              <a:rPr lang="es-ES" sz="2600" dirty="0"/>
              <a:t> son muy versátiles y potentes. Admiten elementos de todo tipo y si te sales de los límites no dan error.</a:t>
            </a:r>
          </a:p>
        </p:txBody>
      </p:sp>
      <p:pic>
        <p:nvPicPr>
          <p:cNvPr id="2050" name="Picture 2" descr="El olvidado servicio Resumen de OS X - Faq-mac">
            <a:extLst>
              <a:ext uri="{FF2B5EF4-FFF2-40B4-BE49-F238E27FC236}">
                <a16:creationId xmlns:a16="http://schemas.microsoft.com/office/drawing/2014/main" id="{C995D00E-1B1D-4757-BBD0-EC5D77056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071" y="2900842"/>
            <a:ext cx="2461381" cy="2461381"/>
          </a:xfrm>
          <a:prstGeom prst="roundRect">
            <a:avLst>
              <a:gd name="adj" fmla="val 17926"/>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3820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 – Introducción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699" y="1818377"/>
            <a:ext cx="10503529" cy="5741297"/>
          </a:xfrm>
        </p:spPr>
        <p:txBody>
          <a:bodyPr>
            <a:normAutofit fontScale="92500"/>
          </a:bodyPr>
          <a:lstStyle/>
          <a:p>
            <a:pPr marL="0" indent="0" algn="just">
              <a:buNone/>
            </a:pPr>
            <a:r>
              <a:rPr lang="es-ES" sz="3200" b="1" dirty="0"/>
              <a:t>Alternativas a JS</a:t>
            </a:r>
          </a:p>
          <a:p>
            <a:pPr algn="just"/>
            <a:r>
              <a:rPr lang="es-ES" sz="3200" dirty="0"/>
              <a:t>JS es el lenguaje de script del lado cliente más extendido. Casi sin competidores, aunque alguno hay: </a:t>
            </a:r>
          </a:p>
          <a:p>
            <a:pPr lvl="1" algn="just"/>
            <a:r>
              <a:rPr lang="es-ES" sz="2980" b="1" dirty="0" err="1"/>
              <a:t>Typescript</a:t>
            </a:r>
            <a:r>
              <a:rPr lang="es-ES" sz="2980" b="1" dirty="0"/>
              <a:t> (TS): </a:t>
            </a:r>
            <a:r>
              <a:rPr lang="es-ES" sz="2980" dirty="0"/>
              <a:t>es un superconjunto de JS, creado por Microsoft, que aporta el tipado estático y algunas mejoras, permitiendo crear un código más robusto y fiable. </a:t>
            </a:r>
          </a:p>
          <a:p>
            <a:pPr marL="803275" lvl="1" indent="0" algn="just">
              <a:buNone/>
            </a:pPr>
            <a:r>
              <a:rPr lang="es-ES" sz="2980" dirty="0"/>
              <a:t>También permite una mejor organización del código mediante la creación de módulos, clases, interfaces…</a:t>
            </a:r>
          </a:p>
          <a:p>
            <a:pPr marL="803275" lvl="1" indent="0" algn="just">
              <a:buNone/>
            </a:pPr>
            <a:r>
              <a:rPr lang="es-ES" sz="2980" dirty="0"/>
              <a:t>Sin embargo, </a:t>
            </a:r>
            <a:r>
              <a:rPr lang="es-ES" sz="2980" b="1" dirty="0">
                <a:solidFill>
                  <a:schemeClr val="accent5"/>
                </a:solidFill>
              </a:rPr>
              <a:t>TS se "</a:t>
            </a:r>
            <a:r>
              <a:rPr lang="es-ES" sz="2980" b="1" dirty="0" err="1">
                <a:solidFill>
                  <a:schemeClr val="accent5"/>
                </a:solidFill>
              </a:rPr>
              <a:t>transpila</a:t>
            </a:r>
            <a:r>
              <a:rPr lang="es-ES" sz="2980" b="1" dirty="0">
                <a:solidFill>
                  <a:schemeClr val="accent5"/>
                </a:solidFill>
              </a:rPr>
              <a:t>" a JS</a:t>
            </a:r>
            <a:r>
              <a:rPr lang="es-ES" sz="2980" dirty="0"/>
              <a:t>, es decir, se compila a código fuente JS. Por este motivo se podría decir que, más que una alternativa "real" a JS, es una mejora.</a:t>
            </a:r>
          </a:p>
        </p:txBody>
      </p:sp>
      <p:pic>
        <p:nvPicPr>
          <p:cNvPr id="2050" name="Picture 2">
            <a:extLst>
              <a:ext uri="{FF2B5EF4-FFF2-40B4-BE49-F238E27FC236}">
                <a16:creationId xmlns:a16="http://schemas.microsoft.com/office/drawing/2014/main" id="{832DAC27-53AF-7F23-F02E-3E0B5BAB5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167628" y="3390501"/>
            <a:ext cx="5887418" cy="1455512"/>
          </a:xfrm>
          <a:prstGeom prst="rect">
            <a:avLst/>
          </a:prstGeom>
          <a:noFill/>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389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6 – El navegador como entorno de ejecución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9666274" cy="5572126"/>
          </a:xfrm>
        </p:spPr>
        <p:txBody>
          <a:bodyPr>
            <a:normAutofit/>
          </a:bodyPr>
          <a:lstStyle/>
          <a:p>
            <a:pPr marL="0" lvl="0" indent="0">
              <a:buNone/>
            </a:pPr>
            <a:r>
              <a:rPr lang="es-ES" sz="3600" b="1" dirty="0"/>
              <a:t>6 – El navegador como entorno de ejecución</a:t>
            </a:r>
          </a:p>
          <a:p>
            <a:pPr algn="just"/>
            <a:r>
              <a:rPr lang="es-ES" sz="2400" dirty="0"/>
              <a:t>JS fue diseñado para ejecutarse dentro de un navegador. Veamos qué cosas le ofrece el navegador a JS:</a:t>
            </a:r>
          </a:p>
          <a:p>
            <a:pPr lvl="1" algn="just"/>
            <a:r>
              <a:rPr lang="es-ES" sz="2180" dirty="0"/>
              <a:t>El navegador crea el objeto </a:t>
            </a:r>
            <a:r>
              <a:rPr lang="es-ES" sz="2180" b="1" dirty="0" err="1">
                <a:solidFill>
                  <a:schemeClr val="accent6"/>
                </a:solidFill>
              </a:rPr>
              <a:t>window</a:t>
            </a:r>
            <a:r>
              <a:rPr lang="es-ES" sz="2180" b="1" dirty="0"/>
              <a:t> </a:t>
            </a:r>
            <a:r>
              <a:rPr lang="es-ES" sz="2180" dirty="0"/>
              <a:t>y lo inserta en el entorno de ejecución de JS. Este objeto representa a la propia ventana del navegador y actúa como </a:t>
            </a:r>
            <a:r>
              <a:rPr lang="es-ES" sz="2180" b="1" dirty="0">
                <a:solidFill>
                  <a:schemeClr val="accent2"/>
                </a:solidFill>
              </a:rPr>
              <a:t>objeto global</a:t>
            </a:r>
            <a:r>
              <a:rPr lang="es-ES" sz="2180" dirty="0"/>
              <a:t> en el entorno de ejecución, es decir, es un </a:t>
            </a:r>
            <a:r>
              <a:rPr lang="es-ES" sz="2180" b="1" dirty="0">
                <a:solidFill>
                  <a:srgbClr val="002060"/>
                </a:solidFill>
              </a:rPr>
              <a:t>objeto accesible desde cualquier punto del código</a:t>
            </a:r>
            <a:r>
              <a:rPr lang="es-ES" sz="2180" dirty="0"/>
              <a:t> y que contiene muchos de los métodos que ya usamos (</a:t>
            </a:r>
            <a:r>
              <a:rPr lang="es-ES" sz="2180" dirty="0" err="1"/>
              <a:t>alert</a:t>
            </a:r>
            <a:r>
              <a:rPr lang="es-ES" sz="2180" dirty="0"/>
              <a:t>, console.log…)</a:t>
            </a:r>
            <a:endParaRPr lang="es-ES" sz="2180" b="1" dirty="0"/>
          </a:p>
        </p:txBody>
      </p:sp>
      <p:pic>
        <p:nvPicPr>
          <p:cNvPr id="5" name="Imagen 4">
            <a:extLst>
              <a:ext uri="{FF2B5EF4-FFF2-40B4-BE49-F238E27FC236}">
                <a16:creationId xmlns:a16="http://schemas.microsoft.com/office/drawing/2014/main" id="{8CA6A7BA-4D68-30CB-D5D5-6E56B3343611}"/>
              </a:ext>
            </a:extLst>
          </p:cNvPr>
          <p:cNvPicPr>
            <a:picLocks noChangeAspect="1"/>
          </p:cNvPicPr>
          <p:nvPr/>
        </p:nvPicPr>
        <p:blipFill>
          <a:blip r:embed="rId3"/>
          <a:stretch>
            <a:fillRect/>
          </a:stretch>
        </p:blipFill>
        <p:spPr>
          <a:xfrm>
            <a:off x="10215863" y="3104725"/>
            <a:ext cx="3060033" cy="2576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a:extLst>
              <a:ext uri="{FF2B5EF4-FFF2-40B4-BE49-F238E27FC236}">
                <a16:creationId xmlns:a16="http://schemas.microsoft.com/office/drawing/2014/main" id="{29F869A5-DCFC-2DCA-1EBF-CC056E5F2BA2}"/>
              </a:ext>
            </a:extLst>
          </p:cNvPr>
          <p:cNvPicPr>
            <a:picLocks noChangeAspect="1"/>
          </p:cNvPicPr>
          <p:nvPr/>
        </p:nvPicPr>
        <p:blipFill>
          <a:blip r:embed="rId4"/>
          <a:stretch>
            <a:fillRect/>
          </a:stretch>
        </p:blipFill>
        <p:spPr>
          <a:xfrm>
            <a:off x="1688282" y="5755824"/>
            <a:ext cx="4371975" cy="1104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ángulo: esquinas redondeadas 9">
            <a:extLst>
              <a:ext uri="{FF2B5EF4-FFF2-40B4-BE49-F238E27FC236}">
                <a16:creationId xmlns:a16="http://schemas.microsoft.com/office/drawing/2014/main" id="{4CA5E864-F7D5-82FC-66C3-46B65390C9FB}"/>
              </a:ext>
            </a:extLst>
          </p:cNvPr>
          <p:cNvSpPr/>
          <p:nvPr/>
        </p:nvSpPr>
        <p:spPr>
          <a:xfrm>
            <a:off x="6268004" y="5681273"/>
            <a:ext cx="3470223" cy="123191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dirty="0"/>
              <a:t>Son métodos contenidos en </a:t>
            </a:r>
            <a:r>
              <a:rPr lang="es-ES" dirty="0" err="1"/>
              <a:t>window</a:t>
            </a:r>
            <a:r>
              <a:rPr lang="es-ES" dirty="0"/>
              <a:t>. Solo que normalmente se omite el objeto por acortar el código</a:t>
            </a:r>
          </a:p>
        </p:txBody>
      </p:sp>
    </p:spTree>
    <p:extLst>
      <p:ext uri="{BB962C8B-B14F-4D97-AF65-F5344CB8AC3E}">
        <p14:creationId xmlns:p14="http://schemas.microsoft.com/office/powerpoint/2010/main" val="3752170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6 – El navegador como entorno de ejecución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9666274" cy="5572126"/>
          </a:xfrm>
        </p:spPr>
        <p:txBody>
          <a:bodyPr>
            <a:normAutofit/>
          </a:bodyPr>
          <a:lstStyle/>
          <a:p>
            <a:pPr lvl="1" algn="just"/>
            <a:r>
              <a:rPr lang="es-ES" sz="2180" dirty="0"/>
              <a:t>El navegador también nos crea el DOM (</a:t>
            </a:r>
            <a:r>
              <a:rPr lang="es-ES" sz="2180" dirty="0" err="1"/>
              <a:t>Document</a:t>
            </a:r>
            <a:r>
              <a:rPr lang="es-ES" sz="2180" dirty="0"/>
              <a:t> </a:t>
            </a:r>
            <a:r>
              <a:rPr lang="es-ES" sz="2180" dirty="0" err="1"/>
              <a:t>Object</a:t>
            </a:r>
            <a:r>
              <a:rPr lang="es-ES" sz="2180" dirty="0"/>
              <a:t> </a:t>
            </a:r>
            <a:r>
              <a:rPr lang="es-ES" sz="2180" dirty="0" err="1"/>
              <a:t>Model</a:t>
            </a:r>
            <a:r>
              <a:rPr lang="es-ES" sz="2180" dirty="0"/>
              <a:t>) que es </a:t>
            </a:r>
            <a:r>
              <a:rPr lang="es-ES" sz="2180" b="1" dirty="0">
                <a:solidFill>
                  <a:schemeClr val="accent2"/>
                </a:solidFill>
              </a:rPr>
              <a:t>una representación en árbol del documento HTML</a:t>
            </a:r>
            <a:r>
              <a:rPr lang="es-ES" sz="2180" dirty="0"/>
              <a:t>. Cuando el navegador recibe el HTML de una página, analiza el código recibido y construye un árbol de objetos que representa al HTML fielmente.</a:t>
            </a:r>
          </a:p>
        </p:txBody>
      </p:sp>
      <p:pic>
        <p:nvPicPr>
          <p:cNvPr id="5" name="Imagen 4">
            <a:extLst>
              <a:ext uri="{FF2B5EF4-FFF2-40B4-BE49-F238E27FC236}">
                <a16:creationId xmlns:a16="http://schemas.microsoft.com/office/drawing/2014/main" id="{8CA6A7BA-4D68-30CB-D5D5-6E56B3343611}"/>
              </a:ext>
            </a:extLst>
          </p:cNvPr>
          <p:cNvPicPr>
            <a:picLocks noChangeAspect="1"/>
          </p:cNvPicPr>
          <p:nvPr/>
        </p:nvPicPr>
        <p:blipFill>
          <a:blip r:embed="rId3"/>
          <a:stretch>
            <a:fillRect/>
          </a:stretch>
        </p:blipFill>
        <p:spPr>
          <a:xfrm>
            <a:off x="10084556" y="1762569"/>
            <a:ext cx="3163969" cy="2664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2" descr="Constructing the Object Model | Web Fundamentals | Google Developers">
            <a:extLst>
              <a:ext uri="{FF2B5EF4-FFF2-40B4-BE49-F238E27FC236}">
                <a16:creationId xmlns:a16="http://schemas.microsoft.com/office/drawing/2014/main" id="{E009B1B9-7C03-3E3D-925E-81950E622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632" y="4084481"/>
            <a:ext cx="5646532" cy="2411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Marcador de texto 2">
            <a:extLst>
              <a:ext uri="{FF2B5EF4-FFF2-40B4-BE49-F238E27FC236}">
                <a16:creationId xmlns:a16="http://schemas.microsoft.com/office/drawing/2014/main" id="{A3681334-0E59-4BB7-C479-1D914D01FCAB}"/>
              </a:ext>
            </a:extLst>
          </p:cNvPr>
          <p:cNvSpPr txBox="1">
            <a:spLocks/>
          </p:cNvSpPr>
          <p:nvPr/>
        </p:nvSpPr>
        <p:spPr>
          <a:xfrm>
            <a:off x="751890" y="3317588"/>
            <a:ext cx="9194084" cy="288484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lvl="1" algn="just"/>
            <a:r>
              <a:rPr lang="es-ES" sz="2180" dirty="0"/>
              <a:t>Absolutamente todos los elementos del documento HTML se representan en el DOM:</a:t>
            </a:r>
          </a:p>
          <a:p>
            <a:pPr lvl="2" algn="just">
              <a:spcBef>
                <a:spcPts val="0"/>
              </a:spcBef>
            </a:pPr>
            <a:r>
              <a:rPr lang="es-ES" sz="2179" dirty="0"/>
              <a:t>Etiquetas</a:t>
            </a:r>
          </a:p>
          <a:p>
            <a:pPr lvl="2" algn="just">
              <a:spcBef>
                <a:spcPts val="0"/>
              </a:spcBef>
            </a:pPr>
            <a:r>
              <a:rPr lang="es-ES" sz="2179" dirty="0"/>
              <a:t>Atributos</a:t>
            </a:r>
          </a:p>
          <a:p>
            <a:pPr lvl="2" algn="just">
              <a:spcBef>
                <a:spcPts val="0"/>
              </a:spcBef>
            </a:pPr>
            <a:r>
              <a:rPr lang="es-ES" sz="2179" dirty="0"/>
              <a:t>Textos</a:t>
            </a:r>
          </a:p>
          <a:p>
            <a:pPr lvl="2" algn="just">
              <a:spcBef>
                <a:spcPts val="0"/>
              </a:spcBef>
            </a:pPr>
            <a:r>
              <a:rPr lang="es-ES" sz="2179" dirty="0"/>
              <a:t>Comentarios…</a:t>
            </a:r>
          </a:p>
        </p:txBody>
      </p:sp>
      <p:sp>
        <p:nvSpPr>
          <p:cNvPr id="8" name="Marcador de texto 2">
            <a:extLst>
              <a:ext uri="{FF2B5EF4-FFF2-40B4-BE49-F238E27FC236}">
                <a16:creationId xmlns:a16="http://schemas.microsoft.com/office/drawing/2014/main" id="{D243D3B1-F57D-4A13-AFBC-399FD91D4209}"/>
              </a:ext>
            </a:extLst>
          </p:cNvPr>
          <p:cNvSpPr txBox="1">
            <a:spLocks/>
          </p:cNvSpPr>
          <p:nvPr/>
        </p:nvSpPr>
        <p:spPr>
          <a:xfrm>
            <a:off x="755171" y="5491095"/>
            <a:ext cx="3564886" cy="288484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lvl="1" algn="just"/>
            <a:r>
              <a:rPr lang="es-ES" sz="2180" dirty="0"/>
              <a:t>El navegador nos da acceso al DOM mediante el objeto </a:t>
            </a:r>
            <a:r>
              <a:rPr lang="es-ES" sz="2180" b="1" dirty="0" err="1">
                <a:solidFill>
                  <a:schemeClr val="accent4"/>
                </a:solidFill>
              </a:rPr>
              <a:t>document</a:t>
            </a:r>
            <a:r>
              <a:rPr lang="es-ES" sz="2180" dirty="0"/>
              <a:t> </a:t>
            </a:r>
            <a:endParaRPr lang="es-ES" sz="2179" dirty="0"/>
          </a:p>
        </p:txBody>
      </p:sp>
    </p:spTree>
    <p:extLst>
      <p:ext uri="{BB962C8B-B14F-4D97-AF65-F5344CB8AC3E}">
        <p14:creationId xmlns:p14="http://schemas.microsoft.com/office/powerpoint/2010/main" val="918192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6 – El navegador como entorno de ejecución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9666274" cy="5572126"/>
          </a:xfrm>
        </p:spPr>
        <p:txBody>
          <a:bodyPr>
            <a:normAutofit/>
          </a:bodyPr>
          <a:lstStyle/>
          <a:p>
            <a:pPr lvl="1" algn="just"/>
            <a:r>
              <a:rPr lang="es-ES" sz="2180" dirty="0"/>
              <a:t>El navegador por último también nos da un conjunto de objetos adicionales, conocido como el </a:t>
            </a:r>
            <a:r>
              <a:rPr lang="es-ES" sz="2180" b="1" dirty="0">
                <a:solidFill>
                  <a:schemeClr val="accent5"/>
                </a:solidFill>
              </a:rPr>
              <a:t>BOM (Browser </a:t>
            </a:r>
            <a:r>
              <a:rPr lang="es-ES" sz="2180" b="1" dirty="0" err="1">
                <a:solidFill>
                  <a:schemeClr val="accent5"/>
                </a:solidFill>
              </a:rPr>
              <a:t>Object</a:t>
            </a:r>
            <a:r>
              <a:rPr lang="es-ES" sz="2180" b="1" dirty="0">
                <a:solidFill>
                  <a:schemeClr val="accent5"/>
                </a:solidFill>
              </a:rPr>
              <a:t> </a:t>
            </a:r>
            <a:r>
              <a:rPr lang="es-ES" sz="2180" b="1" dirty="0" err="1">
                <a:solidFill>
                  <a:schemeClr val="accent5"/>
                </a:solidFill>
              </a:rPr>
              <a:t>Model</a:t>
            </a:r>
            <a:r>
              <a:rPr lang="es-ES" sz="2180" b="1" dirty="0">
                <a:solidFill>
                  <a:schemeClr val="accent5"/>
                </a:solidFill>
              </a:rPr>
              <a:t>)</a:t>
            </a:r>
            <a:r>
              <a:rPr lang="es-ES" sz="2180" dirty="0"/>
              <a:t>, que funcionan como utilidades a la hora de desarrollar:</a:t>
            </a:r>
          </a:p>
          <a:p>
            <a:pPr lvl="2" algn="just"/>
            <a:r>
              <a:rPr lang="es-ES" sz="1959" b="1" dirty="0" err="1"/>
              <a:t>Navigator</a:t>
            </a:r>
            <a:r>
              <a:rPr lang="es-ES" sz="1959" dirty="0"/>
              <a:t> nos da información sobre el navegador usado y el sistema operativo.</a:t>
            </a:r>
          </a:p>
          <a:p>
            <a:pPr marL="1007943" lvl="2" indent="0" algn="just">
              <a:buNone/>
            </a:pPr>
            <a:endParaRPr lang="es-ES" sz="1959" dirty="0"/>
          </a:p>
          <a:p>
            <a:pPr marL="1007943" lvl="2" indent="0" algn="just">
              <a:buNone/>
            </a:pPr>
            <a:endParaRPr lang="es-ES" sz="1959" dirty="0"/>
          </a:p>
          <a:p>
            <a:pPr lvl="2" algn="just"/>
            <a:r>
              <a:rPr lang="es-ES" sz="1959" b="1" dirty="0" err="1"/>
              <a:t>Location</a:t>
            </a:r>
            <a:r>
              <a:rPr lang="es-ES" sz="1959" dirty="0"/>
              <a:t> nos dice la URL actual y permite redirigir el navegador a otra dirección nueva.</a:t>
            </a:r>
          </a:p>
          <a:p>
            <a:pPr lvl="2" algn="just"/>
            <a:endParaRPr lang="es-ES" sz="1959" dirty="0"/>
          </a:p>
          <a:p>
            <a:pPr lvl="2" algn="just"/>
            <a:endParaRPr lang="es-ES" sz="1959" dirty="0"/>
          </a:p>
          <a:p>
            <a:pPr lvl="2" algn="just"/>
            <a:r>
              <a:rPr lang="es-ES" sz="1959" b="1" dirty="0" err="1"/>
              <a:t>XMLHttpRequest</a:t>
            </a:r>
            <a:r>
              <a:rPr lang="es-ES" sz="1959" dirty="0"/>
              <a:t> permite hacer una petición HTTP a un servidor (abriendo la puerta a las peticiones AJAX)</a:t>
            </a:r>
          </a:p>
          <a:p>
            <a:pPr lvl="2" algn="just"/>
            <a:r>
              <a:rPr lang="es-ES" sz="1959" dirty="0"/>
              <a:t>…</a:t>
            </a:r>
          </a:p>
        </p:txBody>
      </p:sp>
      <p:pic>
        <p:nvPicPr>
          <p:cNvPr id="5" name="Imagen 4">
            <a:extLst>
              <a:ext uri="{FF2B5EF4-FFF2-40B4-BE49-F238E27FC236}">
                <a16:creationId xmlns:a16="http://schemas.microsoft.com/office/drawing/2014/main" id="{8CA6A7BA-4D68-30CB-D5D5-6E56B3343611}"/>
              </a:ext>
            </a:extLst>
          </p:cNvPr>
          <p:cNvPicPr>
            <a:picLocks noChangeAspect="1"/>
          </p:cNvPicPr>
          <p:nvPr/>
        </p:nvPicPr>
        <p:blipFill>
          <a:blip r:embed="rId3"/>
          <a:stretch>
            <a:fillRect/>
          </a:stretch>
        </p:blipFill>
        <p:spPr>
          <a:xfrm>
            <a:off x="10315344" y="2980369"/>
            <a:ext cx="3036153" cy="255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a:extLst>
              <a:ext uri="{FF2B5EF4-FFF2-40B4-BE49-F238E27FC236}">
                <a16:creationId xmlns:a16="http://schemas.microsoft.com/office/drawing/2014/main" id="{207F1141-9573-E484-2AA9-664C7F0EEB6B}"/>
              </a:ext>
            </a:extLst>
          </p:cNvPr>
          <p:cNvPicPr>
            <a:picLocks noChangeAspect="1"/>
          </p:cNvPicPr>
          <p:nvPr/>
        </p:nvPicPr>
        <p:blipFill rotWithShape="1">
          <a:blip r:embed="rId4"/>
          <a:srcRect r="37411" b="40294"/>
          <a:stretch/>
        </p:blipFill>
        <p:spPr>
          <a:xfrm>
            <a:off x="1715807" y="3779837"/>
            <a:ext cx="3844137" cy="473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B11E073E-488B-41D4-3F15-CAAE6D352920}"/>
              </a:ext>
            </a:extLst>
          </p:cNvPr>
          <p:cNvPicPr>
            <a:picLocks noChangeAspect="1"/>
          </p:cNvPicPr>
          <p:nvPr/>
        </p:nvPicPr>
        <p:blipFill>
          <a:blip r:embed="rId5"/>
          <a:stretch>
            <a:fillRect/>
          </a:stretch>
        </p:blipFill>
        <p:spPr>
          <a:xfrm>
            <a:off x="5844604" y="3724520"/>
            <a:ext cx="4239952" cy="653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Flecha: a la derecha 12">
            <a:extLst>
              <a:ext uri="{FF2B5EF4-FFF2-40B4-BE49-F238E27FC236}">
                <a16:creationId xmlns:a16="http://schemas.microsoft.com/office/drawing/2014/main" id="{2F658B7F-2B84-5D19-E787-1D3E21810A5E}"/>
              </a:ext>
            </a:extLst>
          </p:cNvPr>
          <p:cNvSpPr/>
          <p:nvPr/>
        </p:nvSpPr>
        <p:spPr>
          <a:xfrm>
            <a:off x="5514896" y="3848957"/>
            <a:ext cx="367259" cy="4047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a:extLst>
              <a:ext uri="{FF2B5EF4-FFF2-40B4-BE49-F238E27FC236}">
                <a16:creationId xmlns:a16="http://schemas.microsoft.com/office/drawing/2014/main" id="{F59C08C5-8004-0C72-8021-33BBD161D69F}"/>
              </a:ext>
            </a:extLst>
          </p:cNvPr>
          <p:cNvPicPr>
            <a:picLocks noChangeAspect="1"/>
          </p:cNvPicPr>
          <p:nvPr/>
        </p:nvPicPr>
        <p:blipFill>
          <a:blip r:embed="rId6"/>
          <a:stretch>
            <a:fillRect/>
          </a:stretch>
        </p:blipFill>
        <p:spPr>
          <a:xfrm>
            <a:off x="1715807" y="5341247"/>
            <a:ext cx="3898009" cy="716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n 16">
            <a:extLst>
              <a:ext uri="{FF2B5EF4-FFF2-40B4-BE49-F238E27FC236}">
                <a16:creationId xmlns:a16="http://schemas.microsoft.com/office/drawing/2014/main" id="{A62DE6A8-F401-8B57-1B93-667210B9506A}"/>
              </a:ext>
            </a:extLst>
          </p:cNvPr>
          <p:cNvPicPr>
            <a:picLocks noChangeAspect="1"/>
          </p:cNvPicPr>
          <p:nvPr/>
        </p:nvPicPr>
        <p:blipFill>
          <a:blip r:embed="rId7"/>
          <a:stretch>
            <a:fillRect/>
          </a:stretch>
        </p:blipFill>
        <p:spPr>
          <a:xfrm>
            <a:off x="5844604" y="5484948"/>
            <a:ext cx="4296242" cy="447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Flecha: a la derecha 17">
            <a:extLst>
              <a:ext uri="{FF2B5EF4-FFF2-40B4-BE49-F238E27FC236}">
                <a16:creationId xmlns:a16="http://schemas.microsoft.com/office/drawing/2014/main" id="{8981BA58-DE0E-6F72-A1D6-1CB51434D198}"/>
              </a:ext>
            </a:extLst>
          </p:cNvPr>
          <p:cNvSpPr/>
          <p:nvPr/>
        </p:nvSpPr>
        <p:spPr>
          <a:xfrm>
            <a:off x="5535820" y="5508365"/>
            <a:ext cx="367259" cy="4047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8551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7 – Integrando JS con HTML</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7"/>
            <a:ext cx="10207187" cy="5741297"/>
          </a:xfrm>
        </p:spPr>
        <p:txBody>
          <a:bodyPr>
            <a:normAutofit lnSpcReduction="10000"/>
          </a:bodyPr>
          <a:lstStyle/>
          <a:p>
            <a:pPr marL="0" indent="0" algn="just">
              <a:buNone/>
            </a:pPr>
            <a:r>
              <a:rPr lang="es-ES" sz="3200" b="1" dirty="0"/>
              <a:t>7 – Integrando JS con HTML</a:t>
            </a:r>
          </a:p>
          <a:p>
            <a:pPr algn="just"/>
            <a:r>
              <a:rPr lang="es-ES" sz="2400" dirty="0"/>
              <a:t>Desde JS podremos </a:t>
            </a:r>
            <a:r>
              <a:rPr lang="es-ES" sz="2400" b="1" dirty="0">
                <a:solidFill>
                  <a:srgbClr val="002060"/>
                </a:solidFill>
              </a:rPr>
              <a:t>manipular el DOM </a:t>
            </a:r>
            <a:r>
              <a:rPr lang="es-ES" sz="2400" dirty="0"/>
              <a:t>de una página web pudiendo seleccionar, añadir, borrar o modificar elementos del árbol y también reaccionar ante eventos. De este modo podemos </a:t>
            </a:r>
            <a:r>
              <a:rPr lang="es-ES" sz="2400" b="1" dirty="0">
                <a:solidFill>
                  <a:schemeClr val="accent4"/>
                </a:solidFill>
              </a:rPr>
              <a:t>dinamizar y enriquecer la interfaz del usuario </a:t>
            </a:r>
            <a:r>
              <a:rPr lang="es-ES" sz="2400" dirty="0"/>
              <a:t>con menús desplegables, con validaciones automática de datos, cambios dinámicos en la estética de la web, animaciones…</a:t>
            </a:r>
          </a:p>
          <a:p>
            <a:pPr algn="just"/>
            <a:r>
              <a:rPr lang="es-ES" sz="2400" dirty="0"/>
              <a:t>Para ello debemos </a:t>
            </a:r>
            <a:r>
              <a:rPr lang="es-ES" sz="2400" b="1" dirty="0">
                <a:solidFill>
                  <a:srgbClr val="7030A0"/>
                </a:solidFill>
              </a:rPr>
              <a:t>integrar nuestro código JS </a:t>
            </a:r>
            <a:r>
              <a:rPr lang="es-ES" sz="2400" dirty="0"/>
              <a:t>con el HTML para que puedan interactuar. Tenemos dos formas de hacerlo:</a:t>
            </a:r>
          </a:p>
          <a:p>
            <a:pPr lvl="1" algn="just"/>
            <a:r>
              <a:rPr lang="es-ES" sz="2180" b="1" dirty="0">
                <a:solidFill>
                  <a:schemeClr val="accent5"/>
                </a:solidFill>
              </a:rPr>
              <a:t>Incrustar el código JS directamente </a:t>
            </a:r>
            <a:r>
              <a:rPr lang="es-ES" sz="2180" dirty="0"/>
              <a:t>en el documento HTML con la etiqueta &lt;script&gt;</a:t>
            </a:r>
          </a:p>
          <a:p>
            <a:pPr lvl="1" algn="just"/>
            <a:r>
              <a:rPr lang="es-ES" sz="2180" b="1" dirty="0">
                <a:solidFill>
                  <a:schemeClr val="accent5"/>
                </a:solidFill>
              </a:rPr>
              <a:t>Enlazar el código JS </a:t>
            </a:r>
            <a:r>
              <a:rPr lang="es-ES" sz="2180" dirty="0"/>
              <a:t>en el documento HTML haciendo referencia a un </a:t>
            </a:r>
            <a:r>
              <a:rPr lang="es-ES" sz="2180" b="1" dirty="0"/>
              <a:t>fichero externo</a:t>
            </a:r>
            <a:r>
              <a:rPr lang="es-ES" sz="2180" dirty="0"/>
              <a:t>.</a:t>
            </a:r>
          </a:p>
          <a:p>
            <a:pPr algn="just"/>
            <a:r>
              <a:rPr lang="es-ES" sz="2400" dirty="0"/>
              <a:t>Veamos cada una de ellas.</a:t>
            </a:r>
          </a:p>
        </p:txBody>
      </p:sp>
      <p:pic>
        <p:nvPicPr>
          <p:cNvPr id="1028" name="Picture 4" descr="Hyperlink, Link, Web, Web Link Icon - 3d Link Icon Clipart - Full Size  Clipart (#1779901) - PinClipart">
            <a:extLst>
              <a:ext uri="{FF2B5EF4-FFF2-40B4-BE49-F238E27FC236}">
                <a16:creationId xmlns:a16="http://schemas.microsoft.com/office/drawing/2014/main" id="{E8F784CC-F1BD-43F1-9FAE-48936BD4F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83021">
            <a:off x="11056270" y="5247547"/>
            <a:ext cx="1618827" cy="1616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61D0738-F953-4BDA-8124-B29A062E52EC}"/>
              </a:ext>
            </a:extLst>
          </p:cNvPr>
          <p:cNvSpPr txBox="1"/>
          <p:nvPr/>
        </p:nvSpPr>
        <p:spPr>
          <a:xfrm>
            <a:off x="11241739" y="4619499"/>
            <a:ext cx="1247887" cy="584775"/>
          </a:xfrm>
          <a:prstGeom prst="rect">
            <a:avLst/>
          </a:prstGeom>
          <a:noFill/>
        </p:spPr>
        <p:txBody>
          <a:bodyPr wrap="square" rtlCol="0">
            <a:spAutoFit/>
          </a:bodyPr>
          <a:lstStyle/>
          <a:p>
            <a:r>
              <a:rPr lang="es-ES" sz="3200" dirty="0">
                <a:latin typeface="Carlito" panose="020F0502020204030204" pitchFamily="34" charset="0"/>
                <a:cs typeface="Carlito" panose="020F0502020204030204" pitchFamily="34" charset="0"/>
              </a:rPr>
              <a:t>HTML</a:t>
            </a:r>
          </a:p>
        </p:txBody>
      </p:sp>
      <p:sp>
        <p:nvSpPr>
          <p:cNvPr id="8" name="CuadroTexto 7">
            <a:extLst>
              <a:ext uri="{FF2B5EF4-FFF2-40B4-BE49-F238E27FC236}">
                <a16:creationId xmlns:a16="http://schemas.microsoft.com/office/drawing/2014/main" id="{F2504338-1E9B-4B44-B49B-53B97C406B7F}"/>
              </a:ext>
            </a:extLst>
          </p:cNvPr>
          <p:cNvSpPr txBox="1"/>
          <p:nvPr/>
        </p:nvSpPr>
        <p:spPr>
          <a:xfrm>
            <a:off x="11598534" y="6974899"/>
            <a:ext cx="1247887" cy="584775"/>
          </a:xfrm>
          <a:prstGeom prst="rect">
            <a:avLst/>
          </a:prstGeom>
          <a:noFill/>
        </p:spPr>
        <p:txBody>
          <a:bodyPr wrap="square" rtlCol="0">
            <a:spAutoFit/>
          </a:bodyPr>
          <a:lstStyle/>
          <a:p>
            <a:r>
              <a:rPr lang="es-ES" sz="3200" dirty="0">
                <a:latin typeface="Carlito" panose="020F0502020204030204" pitchFamily="34" charset="0"/>
                <a:cs typeface="Carlito" panose="020F0502020204030204" pitchFamily="34" charset="0"/>
              </a:rPr>
              <a:t>JS</a:t>
            </a:r>
          </a:p>
        </p:txBody>
      </p:sp>
      <p:pic>
        <p:nvPicPr>
          <p:cNvPr id="5" name="Picture 2" descr="Puppeteer manipulate woman on ropes 21468970 PNG">
            <a:extLst>
              <a:ext uri="{FF2B5EF4-FFF2-40B4-BE49-F238E27FC236}">
                <a16:creationId xmlns:a16="http://schemas.microsoft.com/office/drawing/2014/main" id="{E927E117-337D-B01D-105D-A86A7F759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854" y="-95751"/>
            <a:ext cx="2789921" cy="449987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985F4C7-3E4D-557E-6ADC-F1FDAB6A5E0D}"/>
              </a:ext>
            </a:extLst>
          </p:cNvPr>
          <p:cNvSpPr txBox="1"/>
          <p:nvPr/>
        </p:nvSpPr>
        <p:spPr>
          <a:xfrm rot="5400000">
            <a:off x="10976639" y="3453309"/>
            <a:ext cx="1809028" cy="369332"/>
          </a:xfrm>
          <a:prstGeom prst="rect">
            <a:avLst/>
          </a:prstGeom>
          <a:noFill/>
        </p:spPr>
        <p:txBody>
          <a:bodyPr wrap="square" rtlCol="0">
            <a:spAutoFit/>
          </a:bodyPr>
          <a:lstStyle/>
          <a:p>
            <a:r>
              <a:rPr lang="es-ES" dirty="0"/>
              <a:t>DOM</a:t>
            </a:r>
          </a:p>
        </p:txBody>
      </p:sp>
    </p:spTree>
    <p:extLst>
      <p:ext uri="{BB962C8B-B14F-4D97-AF65-F5344CB8AC3E}">
        <p14:creationId xmlns:p14="http://schemas.microsoft.com/office/powerpoint/2010/main" val="396913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a:xfrm>
            <a:off x="9480622" y="6059680"/>
            <a:ext cx="753274" cy="402483"/>
          </a:xfrm>
        </p:spPr>
        <p:txBody>
          <a:bodyPr/>
          <a:lstStyle/>
          <a:p>
            <a:pPr lvl="0"/>
            <a:fld id="{FC2AEE2B-0E17-4007-BE09-ECDE1F1FB5D0}" type="slidenum">
              <a:rPr/>
              <a:t>54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7 – Integrando JS con HTML</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2" y="1818377"/>
            <a:ext cx="5368064" cy="5741297"/>
          </a:xfrm>
        </p:spPr>
        <p:txBody>
          <a:bodyPr>
            <a:normAutofit/>
          </a:bodyPr>
          <a:lstStyle/>
          <a:p>
            <a:pPr marL="0" indent="0" algn="just">
              <a:buNone/>
            </a:pPr>
            <a:r>
              <a:rPr lang="es-ES" sz="2400" b="1" dirty="0"/>
              <a:t>Incrustar el código JS directamente</a:t>
            </a:r>
          </a:p>
          <a:p>
            <a:pPr algn="just"/>
            <a:r>
              <a:rPr lang="es-ES" sz="2400" dirty="0"/>
              <a:t>Con etiquetas &lt;script&gt; podemos insertar código JS en nuestro documento HTML.</a:t>
            </a:r>
          </a:p>
          <a:p>
            <a:pPr algn="just"/>
            <a:r>
              <a:rPr lang="es-ES" sz="2400" dirty="0"/>
              <a:t>Observa el código de al lado </a:t>
            </a:r>
          </a:p>
          <a:p>
            <a:pPr algn="just"/>
            <a:r>
              <a:rPr lang="es-ES" sz="2400" dirty="0"/>
              <a:t>Pueden aparecer tantas etiquetas &lt;script&gt; como se desee, pero éstas solo pueden ubicarse:</a:t>
            </a:r>
          </a:p>
          <a:p>
            <a:pPr lvl="1" algn="just"/>
            <a:r>
              <a:rPr lang="es-ES" sz="2180" dirty="0"/>
              <a:t>Dentro del &lt;head&gt;</a:t>
            </a:r>
          </a:p>
          <a:p>
            <a:pPr lvl="1" algn="just"/>
            <a:r>
              <a:rPr lang="es-ES" sz="2180" dirty="0"/>
              <a:t>Dentro del &lt;</a:t>
            </a:r>
            <a:r>
              <a:rPr lang="es-ES" sz="2180" dirty="0" err="1"/>
              <a:t>body</a:t>
            </a:r>
            <a:r>
              <a:rPr lang="es-ES" sz="2180" dirty="0"/>
              <a:t>&gt;</a:t>
            </a:r>
          </a:p>
          <a:p>
            <a:pPr algn="just"/>
            <a:endParaRPr lang="es-ES" sz="2400" dirty="0"/>
          </a:p>
        </p:txBody>
      </p:sp>
      <p:sp>
        <p:nvSpPr>
          <p:cNvPr id="9" name="Flecha: a la derecha 8">
            <a:extLst>
              <a:ext uri="{FF2B5EF4-FFF2-40B4-BE49-F238E27FC236}">
                <a16:creationId xmlns:a16="http://schemas.microsoft.com/office/drawing/2014/main" id="{8D030DA9-A14C-4F4C-9D4A-66747AA2DB6D}"/>
              </a:ext>
            </a:extLst>
          </p:cNvPr>
          <p:cNvSpPr/>
          <p:nvPr/>
        </p:nvSpPr>
        <p:spPr>
          <a:xfrm>
            <a:off x="4853950" y="3483752"/>
            <a:ext cx="879876" cy="592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717EAE05-D0FF-45CF-8CDF-A4208427D9C4}"/>
              </a:ext>
            </a:extLst>
          </p:cNvPr>
          <p:cNvPicPr>
            <a:picLocks noChangeAspect="1"/>
          </p:cNvPicPr>
          <p:nvPr/>
        </p:nvPicPr>
        <p:blipFill>
          <a:blip r:embed="rId3"/>
          <a:stretch>
            <a:fillRect/>
          </a:stretch>
        </p:blipFill>
        <p:spPr>
          <a:xfrm>
            <a:off x="5940499" y="1818377"/>
            <a:ext cx="7420553" cy="5141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ángulo 11">
            <a:extLst>
              <a:ext uri="{FF2B5EF4-FFF2-40B4-BE49-F238E27FC236}">
                <a16:creationId xmlns:a16="http://schemas.microsoft.com/office/drawing/2014/main" id="{30F0A361-91B7-4C75-AB79-005FB701E955}"/>
              </a:ext>
            </a:extLst>
          </p:cNvPr>
          <p:cNvSpPr/>
          <p:nvPr/>
        </p:nvSpPr>
        <p:spPr>
          <a:xfrm>
            <a:off x="6368527" y="5010231"/>
            <a:ext cx="6906410" cy="13058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esquinas redondeadas 3">
            <a:extLst>
              <a:ext uri="{FF2B5EF4-FFF2-40B4-BE49-F238E27FC236}">
                <a16:creationId xmlns:a16="http://schemas.microsoft.com/office/drawing/2014/main" id="{96C2BDC0-6704-6EB8-4DFE-38166CDB5DE7}"/>
              </a:ext>
            </a:extLst>
          </p:cNvPr>
          <p:cNvSpPr/>
          <p:nvPr/>
        </p:nvSpPr>
        <p:spPr>
          <a:xfrm>
            <a:off x="880946" y="6485635"/>
            <a:ext cx="3691051" cy="71367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Dejamos el </a:t>
            </a:r>
            <a:r>
              <a:rPr lang="es-ES" dirty="0" err="1"/>
              <a:t>js.bin</a:t>
            </a:r>
            <a:r>
              <a:rPr lang="es-ES" dirty="0"/>
              <a:t> y empezamos a usar el </a:t>
            </a:r>
            <a:r>
              <a:rPr lang="es-ES" b="1" dirty="0"/>
              <a:t>VS </a:t>
            </a:r>
            <a:r>
              <a:rPr lang="es-ES" b="1" dirty="0" err="1"/>
              <a:t>Code</a:t>
            </a:r>
            <a:r>
              <a:rPr lang="es-ES" b="1" dirty="0"/>
              <a:t> con </a:t>
            </a:r>
            <a:r>
              <a:rPr lang="es-ES" b="1" dirty="0" err="1"/>
              <a:t>LiveServer</a:t>
            </a:r>
            <a:endParaRPr lang="es-ES" b="1" dirty="0"/>
          </a:p>
        </p:txBody>
      </p:sp>
      <p:pic>
        <p:nvPicPr>
          <p:cNvPr id="1026" name="Picture 2">
            <a:extLst>
              <a:ext uri="{FF2B5EF4-FFF2-40B4-BE49-F238E27FC236}">
                <a16:creationId xmlns:a16="http://schemas.microsoft.com/office/drawing/2014/main" id="{F4E8B73B-5394-FDC5-F3F7-D36F06530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7" y="6402535"/>
            <a:ext cx="879877" cy="87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16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7 – Integrando JS con HTML</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7"/>
            <a:ext cx="5561138" cy="5741297"/>
          </a:xfrm>
        </p:spPr>
        <p:txBody>
          <a:bodyPr>
            <a:normAutofit/>
          </a:bodyPr>
          <a:lstStyle/>
          <a:p>
            <a:pPr algn="just"/>
            <a:r>
              <a:rPr lang="es-ES" sz="2400" dirty="0"/>
              <a:t>En un navegador, el código anterior se vería así. Como vemos, </a:t>
            </a:r>
            <a:r>
              <a:rPr lang="es-ES" sz="2400" b="1" dirty="0">
                <a:solidFill>
                  <a:schemeClr val="accent4"/>
                </a:solidFill>
              </a:rPr>
              <a:t>el código JS se ejecuta exactamente en el lugar del documento HTML en el que se había insertado la etiqueta &lt;script&gt;</a:t>
            </a:r>
            <a:r>
              <a:rPr lang="es-ES" sz="2400" dirty="0">
                <a:solidFill>
                  <a:schemeClr val="accent4"/>
                </a:solidFill>
              </a:rPr>
              <a:t>.</a:t>
            </a:r>
          </a:p>
          <a:p>
            <a:pPr marL="0" indent="0" algn="just">
              <a:buNone/>
            </a:pPr>
            <a:endParaRPr lang="es-ES" sz="2400" dirty="0"/>
          </a:p>
          <a:p>
            <a:pPr algn="just"/>
            <a:r>
              <a:rPr lang="es-ES" sz="2400" dirty="0"/>
              <a:t>Además, nuestro navegador tiene una </a:t>
            </a:r>
            <a:r>
              <a:rPr lang="es-ES" sz="2400" b="1" dirty="0">
                <a:solidFill>
                  <a:schemeClr val="accent5"/>
                </a:solidFill>
              </a:rPr>
              <a:t>consola de JS integrada </a:t>
            </a:r>
            <a:r>
              <a:rPr lang="es-ES" sz="2400" dirty="0"/>
              <a:t>que se muestra pulsando </a:t>
            </a:r>
            <a:r>
              <a:rPr lang="es-ES" sz="2400" b="1" dirty="0"/>
              <a:t>F12</a:t>
            </a:r>
            <a:r>
              <a:rPr lang="es-ES" sz="2400" dirty="0"/>
              <a:t> (en el caso de las </a:t>
            </a:r>
            <a:r>
              <a:rPr lang="es-ES" sz="2400" dirty="0" err="1"/>
              <a:t>DevTools</a:t>
            </a:r>
            <a:r>
              <a:rPr lang="es-ES" sz="2400" dirty="0"/>
              <a:t> de Chrome)</a:t>
            </a:r>
          </a:p>
        </p:txBody>
      </p:sp>
      <p:sp>
        <p:nvSpPr>
          <p:cNvPr id="11" name="Flecha: a la derecha 10">
            <a:extLst>
              <a:ext uri="{FF2B5EF4-FFF2-40B4-BE49-F238E27FC236}">
                <a16:creationId xmlns:a16="http://schemas.microsoft.com/office/drawing/2014/main" id="{0C85101C-D3FD-4799-BE2E-F9C093E07C57}"/>
              </a:ext>
            </a:extLst>
          </p:cNvPr>
          <p:cNvSpPr/>
          <p:nvPr/>
        </p:nvSpPr>
        <p:spPr>
          <a:xfrm>
            <a:off x="6004337" y="1974984"/>
            <a:ext cx="688489" cy="592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71E98107-A8B9-4F58-8DC1-CAC8B7F2A270}"/>
              </a:ext>
            </a:extLst>
          </p:cNvPr>
          <p:cNvPicPr>
            <a:picLocks noChangeAspect="1"/>
          </p:cNvPicPr>
          <p:nvPr/>
        </p:nvPicPr>
        <p:blipFill>
          <a:blip r:embed="rId3"/>
          <a:stretch>
            <a:fillRect/>
          </a:stretch>
        </p:blipFill>
        <p:spPr>
          <a:xfrm>
            <a:off x="6899687" y="1323191"/>
            <a:ext cx="5140354" cy="1727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extLst>
              <a:ext uri="{FF2B5EF4-FFF2-40B4-BE49-F238E27FC236}">
                <a16:creationId xmlns:a16="http://schemas.microsoft.com/office/drawing/2014/main" id="{3AC28812-CBA3-4FA7-8F4D-786A415DB585}"/>
              </a:ext>
            </a:extLst>
          </p:cNvPr>
          <p:cNvPicPr>
            <a:picLocks noChangeAspect="1"/>
          </p:cNvPicPr>
          <p:nvPr/>
        </p:nvPicPr>
        <p:blipFill>
          <a:blip r:embed="rId4"/>
          <a:stretch>
            <a:fillRect/>
          </a:stretch>
        </p:blipFill>
        <p:spPr>
          <a:xfrm>
            <a:off x="5959733" y="3376201"/>
            <a:ext cx="7282931" cy="3974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2180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5BF50B4-DD9D-4057-B802-8257A67D570B}"/>
              </a:ext>
            </a:extLst>
          </p:cNvPr>
          <p:cNvPicPr>
            <a:picLocks noChangeAspect="1"/>
          </p:cNvPicPr>
          <p:nvPr/>
        </p:nvPicPr>
        <p:blipFill>
          <a:blip r:embed="rId3"/>
          <a:stretch>
            <a:fillRect/>
          </a:stretch>
        </p:blipFill>
        <p:spPr>
          <a:xfrm>
            <a:off x="6105990" y="1491277"/>
            <a:ext cx="7193153" cy="4264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7 – Integrando JS con HTML</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7"/>
            <a:ext cx="5618963" cy="5741297"/>
          </a:xfrm>
        </p:spPr>
        <p:txBody>
          <a:bodyPr>
            <a:normAutofit/>
          </a:bodyPr>
          <a:lstStyle/>
          <a:p>
            <a:pPr marL="0" indent="0" algn="just">
              <a:buNone/>
            </a:pPr>
            <a:r>
              <a:rPr lang="es-ES" sz="2400" b="1" dirty="0"/>
              <a:t>Enlazar el código JS</a:t>
            </a:r>
          </a:p>
          <a:p>
            <a:pPr algn="just"/>
            <a:r>
              <a:rPr lang="es-ES" sz="2400" dirty="0"/>
              <a:t>En este caso la etiqueta &lt;script&gt; lleva un atributo </a:t>
            </a:r>
            <a:r>
              <a:rPr lang="es-ES" sz="2400" b="1" dirty="0" err="1">
                <a:solidFill>
                  <a:schemeClr val="accent2"/>
                </a:solidFill>
              </a:rPr>
              <a:t>src</a:t>
            </a:r>
            <a:r>
              <a:rPr lang="es-ES" sz="2400" dirty="0"/>
              <a:t> en el que se indica la ruta y el fichero que contiene el script.</a:t>
            </a:r>
          </a:p>
          <a:p>
            <a:pPr algn="just"/>
            <a:r>
              <a:rPr lang="es-ES" sz="2400" dirty="0"/>
              <a:t>Cuando el navegador se encuentra esta etiqueta, busca el fichero asociado y después</a:t>
            </a:r>
            <a:r>
              <a:rPr lang="es-ES" sz="2400" b="1" dirty="0">
                <a:solidFill>
                  <a:schemeClr val="accent5"/>
                </a:solidFill>
              </a:rPr>
              <a:t> </a:t>
            </a:r>
            <a:r>
              <a:rPr lang="es-ES" sz="2400" b="1" u="sng" dirty="0">
                <a:solidFill>
                  <a:schemeClr val="accent5"/>
                </a:solidFill>
              </a:rPr>
              <a:t>copia el código sobre el documento HTML</a:t>
            </a:r>
            <a:r>
              <a:rPr lang="es-ES" sz="2400" b="1" dirty="0">
                <a:solidFill>
                  <a:schemeClr val="accent5"/>
                </a:solidFill>
              </a:rPr>
              <a:t> </a:t>
            </a:r>
            <a:r>
              <a:rPr lang="es-ES" sz="2400" b="1" dirty="0"/>
              <a:t>y lo ejecuta</a:t>
            </a:r>
            <a:r>
              <a:rPr lang="es-ES" sz="2400" dirty="0"/>
              <a:t>.</a:t>
            </a:r>
          </a:p>
        </p:txBody>
      </p:sp>
      <p:sp>
        <p:nvSpPr>
          <p:cNvPr id="12" name="Rectángulo 11">
            <a:extLst>
              <a:ext uri="{FF2B5EF4-FFF2-40B4-BE49-F238E27FC236}">
                <a16:creationId xmlns:a16="http://schemas.microsoft.com/office/drawing/2014/main" id="{30F0A361-91B7-4C75-AB79-005FB701E955}"/>
              </a:ext>
            </a:extLst>
          </p:cNvPr>
          <p:cNvSpPr/>
          <p:nvPr/>
        </p:nvSpPr>
        <p:spPr>
          <a:xfrm>
            <a:off x="6697540" y="4753970"/>
            <a:ext cx="4527257" cy="390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redondeadas 6">
            <a:extLst>
              <a:ext uri="{FF2B5EF4-FFF2-40B4-BE49-F238E27FC236}">
                <a16:creationId xmlns:a16="http://schemas.microsoft.com/office/drawing/2014/main" id="{630E6EEC-E6A5-45AD-B4AA-E1F0755A0CC5}"/>
              </a:ext>
            </a:extLst>
          </p:cNvPr>
          <p:cNvSpPr/>
          <p:nvPr/>
        </p:nvSpPr>
        <p:spPr>
          <a:xfrm>
            <a:off x="744021" y="6025181"/>
            <a:ext cx="5087472" cy="1019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t>OJO: como se hace una COPIA del código del fichero enlazado, la sintaxis de "</a:t>
            </a:r>
            <a:r>
              <a:rPr lang="es-ES" dirty="0" err="1"/>
              <a:t>autoclausura</a:t>
            </a:r>
            <a:r>
              <a:rPr lang="es-ES" dirty="0"/>
              <a:t>" NO FUNCIONA </a:t>
            </a:r>
            <a:r>
              <a:rPr lang="es-ES" sz="2400" dirty="0"/>
              <a:t>&lt;script </a:t>
            </a:r>
            <a:r>
              <a:rPr lang="es-ES" sz="2400" dirty="0" err="1"/>
              <a:t>src</a:t>
            </a:r>
            <a:r>
              <a:rPr lang="es-ES" sz="2400" dirty="0"/>
              <a:t>="…" </a:t>
            </a:r>
            <a:r>
              <a:rPr lang="es-ES" sz="2400" dirty="0">
                <a:solidFill>
                  <a:schemeClr val="tx2">
                    <a:lumMod val="75000"/>
                  </a:schemeClr>
                </a:solidFill>
              </a:rPr>
              <a:t>/</a:t>
            </a:r>
            <a:r>
              <a:rPr lang="es-ES" sz="2400" dirty="0"/>
              <a:t>&gt;</a:t>
            </a:r>
            <a:endParaRPr lang="es-ES" dirty="0"/>
          </a:p>
        </p:txBody>
      </p:sp>
      <p:pic>
        <p:nvPicPr>
          <p:cNvPr id="8" name="Imagen 7">
            <a:extLst>
              <a:ext uri="{FF2B5EF4-FFF2-40B4-BE49-F238E27FC236}">
                <a16:creationId xmlns:a16="http://schemas.microsoft.com/office/drawing/2014/main" id="{B76105C3-2E4F-46C9-8214-395FEF502E68}"/>
              </a:ext>
            </a:extLst>
          </p:cNvPr>
          <p:cNvPicPr>
            <a:picLocks noChangeAspect="1"/>
          </p:cNvPicPr>
          <p:nvPr/>
        </p:nvPicPr>
        <p:blipFill>
          <a:blip r:embed="rId4"/>
          <a:stretch>
            <a:fillRect/>
          </a:stretch>
        </p:blipFill>
        <p:spPr>
          <a:xfrm>
            <a:off x="6410660" y="6078144"/>
            <a:ext cx="6441141" cy="1315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Conector recto de flecha 12">
            <a:extLst>
              <a:ext uri="{FF2B5EF4-FFF2-40B4-BE49-F238E27FC236}">
                <a16:creationId xmlns:a16="http://schemas.microsoft.com/office/drawing/2014/main" id="{890C7DD1-6F95-4CC2-A498-4755F394A9E8}"/>
              </a:ext>
            </a:extLst>
          </p:cNvPr>
          <p:cNvCxnSpPr>
            <a:cxnSpLocks/>
            <a:stCxn id="12" idx="2"/>
          </p:cNvCxnSpPr>
          <p:nvPr/>
        </p:nvCxnSpPr>
        <p:spPr>
          <a:xfrm flipH="1">
            <a:off x="7568995" y="5144237"/>
            <a:ext cx="1392174" cy="1090196"/>
          </a:xfrm>
          <a:prstGeom prst="straightConnector1">
            <a:avLst/>
          </a:prstGeom>
          <a:ln w="57150">
            <a:solidFill>
              <a:srgbClr val="FF00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26002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7 – Integrando JS con HTML</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1" y="1818377"/>
            <a:ext cx="10124387" cy="5741297"/>
          </a:xfrm>
        </p:spPr>
        <p:txBody>
          <a:bodyPr>
            <a:normAutofit/>
          </a:bodyPr>
          <a:lstStyle/>
          <a:p>
            <a:pPr algn="just"/>
            <a:r>
              <a:rPr lang="es-ES" sz="2400" dirty="0"/>
              <a:t>El resultado de la ejecución de este ejemplo es idéntico al del caso anterior. De hecho, se está haciendo una COPIA del contenido del fichero JS de modo que el documento HTML resultante queda exactamente igual que cuando incluíamos el código directamente.</a:t>
            </a:r>
          </a:p>
          <a:p>
            <a:pPr algn="just"/>
            <a:r>
              <a:rPr lang="es-ES" sz="2400" dirty="0"/>
              <a:t>Este mecanismo </a:t>
            </a:r>
            <a:r>
              <a:rPr lang="es-ES" sz="2400" b="1" dirty="0">
                <a:solidFill>
                  <a:schemeClr val="accent5"/>
                </a:solidFill>
              </a:rPr>
              <a:t>acelera la carga de los sitios web en el navegador</a:t>
            </a:r>
            <a:r>
              <a:rPr lang="es-ES" sz="2400" dirty="0">
                <a:solidFill>
                  <a:schemeClr val="accent5"/>
                </a:solidFill>
              </a:rPr>
              <a:t> </a:t>
            </a:r>
            <a:r>
              <a:rPr lang="es-ES" sz="2400" dirty="0"/>
              <a:t>ya que los ficheros de JS se quedan guardados en la </a:t>
            </a:r>
            <a:r>
              <a:rPr lang="es-ES" sz="2400" b="1" dirty="0">
                <a:solidFill>
                  <a:schemeClr val="accent4"/>
                </a:solidFill>
              </a:rPr>
              <a:t>memoria caché</a:t>
            </a:r>
            <a:r>
              <a:rPr lang="es-ES" sz="2400" b="1" dirty="0"/>
              <a:t> </a:t>
            </a:r>
            <a:r>
              <a:rPr lang="es-ES" sz="2400" dirty="0"/>
              <a:t>y, si hay varias páginas de un mismo sitio web que utilizan los mismos ficheros de script, entonces solo habrá que descargarlos una vez.</a:t>
            </a:r>
          </a:p>
          <a:p>
            <a:pPr algn="just"/>
            <a:r>
              <a:rPr lang="es-ES" sz="2400" b="1" dirty="0">
                <a:solidFill>
                  <a:srgbClr val="002060"/>
                </a:solidFill>
              </a:rPr>
              <a:t>¿Y dónde es mejor poner las etiquetas &lt;script&gt;?</a:t>
            </a:r>
            <a:r>
              <a:rPr lang="es-ES" sz="2400" b="1" dirty="0">
                <a:solidFill>
                  <a:schemeClr val="accent5"/>
                </a:solidFill>
              </a:rPr>
              <a:t> Pues depende…</a:t>
            </a:r>
          </a:p>
          <a:p>
            <a:pPr lvl="1" algn="just"/>
            <a:r>
              <a:rPr lang="es-ES" sz="1960" dirty="0"/>
              <a:t>Si el script no necesita que el DOM esté construido (scripts de terceros: anuncios, iconos (</a:t>
            </a:r>
            <a:r>
              <a:rPr lang="es-ES" sz="1960" dirty="0" err="1"/>
              <a:t>fontawesome</a:t>
            </a:r>
            <a:r>
              <a:rPr lang="es-ES" sz="1960" dirty="0"/>
              <a:t>), jQuery…), entonces AL PRINCIPIO.</a:t>
            </a:r>
          </a:p>
          <a:p>
            <a:pPr lvl="1" algn="just"/>
            <a:r>
              <a:rPr lang="es-ES" sz="1960" dirty="0"/>
              <a:t>Si el script necesita que se haya construido el DOM completamente para poder acceder a sus elementos, entonces AL FINAL. </a:t>
            </a:r>
            <a:r>
              <a:rPr lang="es-ES" sz="1960" b="1" dirty="0">
                <a:solidFill>
                  <a:schemeClr val="accent4"/>
                </a:solidFill>
              </a:rPr>
              <a:t>Esta será la opción preferida en este curso</a:t>
            </a:r>
            <a:r>
              <a:rPr lang="es-ES" sz="1960" dirty="0"/>
              <a:t>…</a:t>
            </a:r>
          </a:p>
        </p:txBody>
      </p:sp>
      <p:pic>
        <p:nvPicPr>
          <p:cNvPr id="1032" name="Picture 8" descr="LAS LENGUAS INGLESA Y ESPAÑOLA de Delfín Carbonell: La memoria / memory">
            <a:extLst>
              <a:ext uri="{FF2B5EF4-FFF2-40B4-BE49-F238E27FC236}">
                <a16:creationId xmlns:a16="http://schemas.microsoft.com/office/drawing/2014/main" id="{25E18520-F879-415C-B0B1-050896771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3404" y="3779837"/>
            <a:ext cx="2203172" cy="1258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Prototipo de la UNAM para detectar &amp;quot;copy-paste&amp;quot; acabaría con plagio digital  - Leviatan">
            <a:extLst>
              <a:ext uri="{FF2B5EF4-FFF2-40B4-BE49-F238E27FC236}">
                <a16:creationId xmlns:a16="http://schemas.microsoft.com/office/drawing/2014/main" id="{9677FE5C-C2AC-4DEF-930B-37F857BDD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519" y="1818377"/>
            <a:ext cx="2488943" cy="1658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ángulo: esquinas redondeadas 3">
            <a:extLst>
              <a:ext uri="{FF2B5EF4-FFF2-40B4-BE49-F238E27FC236}">
                <a16:creationId xmlns:a16="http://schemas.microsoft.com/office/drawing/2014/main" id="{874E4F4F-946F-7879-6897-582A702765FA}"/>
              </a:ext>
            </a:extLst>
          </p:cNvPr>
          <p:cNvSpPr/>
          <p:nvPr/>
        </p:nvSpPr>
        <p:spPr>
          <a:xfrm>
            <a:off x="10787519" y="5683666"/>
            <a:ext cx="2372555" cy="1236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del 11 al 15 del boletín de problemas</a:t>
            </a:r>
          </a:p>
        </p:txBody>
      </p:sp>
    </p:spTree>
    <p:extLst>
      <p:ext uri="{BB962C8B-B14F-4D97-AF65-F5344CB8AC3E}">
        <p14:creationId xmlns:p14="http://schemas.microsoft.com/office/powerpoint/2010/main" val="3455250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marL="0" lvl="0" indent="0">
              <a:buNone/>
            </a:pPr>
            <a:r>
              <a:rPr lang="es-ES" sz="3600" b="1" dirty="0"/>
              <a:t>8 - Selección de elementos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2560320"/>
            <a:ext cx="10124388" cy="533758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Hay varias formas de seleccionar nodos del DOM con JS. Vamos a estudiar primero las que más se usan y después nombraremos las que menos, pero que todavía suelen aparecer en código antiguo.</a:t>
            </a:r>
          </a:p>
          <a:p>
            <a:pPr marL="0" indent="0" algn="just">
              <a:buNone/>
            </a:pPr>
            <a:r>
              <a:rPr lang="es-ES" sz="2400" b="1" dirty="0"/>
              <a:t>Selección mediante selectores CSS</a:t>
            </a:r>
          </a:p>
          <a:p>
            <a:pPr algn="just"/>
            <a:r>
              <a:rPr lang="es-ES" sz="2400" dirty="0"/>
              <a:t>Con </a:t>
            </a:r>
            <a:r>
              <a:rPr lang="es-ES" sz="2400" b="1" dirty="0" err="1">
                <a:solidFill>
                  <a:schemeClr val="accent2"/>
                </a:solidFill>
              </a:rPr>
              <a:t>document.querySelector</a:t>
            </a:r>
            <a:r>
              <a:rPr lang="es-ES" sz="2400" b="1" dirty="0">
                <a:solidFill>
                  <a:schemeClr val="accent2"/>
                </a:solidFill>
              </a:rPr>
              <a:t>("</a:t>
            </a:r>
            <a:r>
              <a:rPr lang="es-ES" sz="2400" b="1" dirty="0" err="1">
                <a:solidFill>
                  <a:schemeClr val="accent2"/>
                </a:solidFill>
              </a:rPr>
              <a:t>selectorCSS</a:t>
            </a:r>
            <a:r>
              <a:rPr lang="es-ES" sz="2400" b="1" dirty="0">
                <a:solidFill>
                  <a:schemeClr val="accent2"/>
                </a:solidFill>
              </a:rPr>
              <a:t>") </a:t>
            </a:r>
            <a:r>
              <a:rPr lang="es-ES" sz="2400" dirty="0"/>
              <a:t>podemos obtener el </a:t>
            </a:r>
            <a:r>
              <a:rPr lang="es-ES" sz="2400" b="1" dirty="0"/>
              <a:t>primer nodo que encaje </a:t>
            </a:r>
            <a:r>
              <a:rPr lang="es-ES" sz="2400" dirty="0"/>
              <a:t>con el selector del parámetro. Ejemplos:</a:t>
            </a:r>
          </a:p>
          <a:p>
            <a:pPr lvl="1" algn="just"/>
            <a:r>
              <a:rPr lang="es-ES" sz="2180" b="1" dirty="0" err="1">
                <a:solidFill>
                  <a:schemeClr val="accent4"/>
                </a:solidFill>
              </a:rPr>
              <a:t>document.querySelector</a:t>
            </a:r>
            <a:r>
              <a:rPr lang="es-ES" sz="2180" b="1" dirty="0">
                <a:solidFill>
                  <a:schemeClr val="accent4"/>
                </a:solidFill>
              </a:rPr>
              <a:t>("p")</a:t>
            </a:r>
            <a:r>
              <a:rPr lang="es-ES" sz="2180" dirty="0"/>
              <a:t> nos devuelve el primer nodo que se corresponde con una etiqueta &lt;p&gt; del documento HTML.</a:t>
            </a:r>
            <a:endParaRPr lang="es-ES" sz="2180" b="1" dirty="0">
              <a:solidFill>
                <a:schemeClr val="accent4"/>
              </a:solidFill>
            </a:endParaRPr>
          </a:p>
          <a:p>
            <a:pPr lvl="1" algn="just"/>
            <a:r>
              <a:rPr lang="es-ES" sz="2180" b="1" dirty="0" err="1">
                <a:solidFill>
                  <a:schemeClr val="accent4"/>
                </a:solidFill>
              </a:rPr>
              <a:t>document.querySelector</a:t>
            </a:r>
            <a:r>
              <a:rPr lang="es-ES" sz="2180" b="1" dirty="0">
                <a:solidFill>
                  <a:schemeClr val="accent4"/>
                </a:solidFill>
              </a:rPr>
              <a:t>(".</a:t>
            </a:r>
            <a:r>
              <a:rPr lang="es-ES" sz="2180" b="1" dirty="0" err="1">
                <a:solidFill>
                  <a:schemeClr val="accent4"/>
                </a:solidFill>
              </a:rPr>
              <a:t>nav</a:t>
            </a:r>
            <a:r>
              <a:rPr lang="es-ES" sz="2180" b="1" dirty="0">
                <a:solidFill>
                  <a:schemeClr val="accent4"/>
                </a:solidFill>
              </a:rPr>
              <a:t>-bar")</a:t>
            </a:r>
            <a:r>
              <a:rPr lang="es-ES" sz="2180" dirty="0"/>
              <a:t> nos devuelve el primer nodo del documento que tenga el atributo </a:t>
            </a:r>
            <a:r>
              <a:rPr lang="es-ES" sz="2180" dirty="0" err="1">
                <a:solidFill>
                  <a:srgbClr val="002060"/>
                </a:solidFill>
              </a:rPr>
              <a:t>class</a:t>
            </a:r>
            <a:r>
              <a:rPr lang="es-ES" sz="2180" dirty="0">
                <a:solidFill>
                  <a:srgbClr val="002060"/>
                </a:solidFill>
              </a:rPr>
              <a:t>="</a:t>
            </a:r>
            <a:r>
              <a:rPr lang="es-ES" sz="2180" dirty="0" err="1">
                <a:solidFill>
                  <a:srgbClr val="002060"/>
                </a:solidFill>
              </a:rPr>
              <a:t>nav</a:t>
            </a:r>
            <a:r>
              <a:rPr lang="es-ES" sz="2180" dirty="0">
                <a:solidFill>
                  <a:srgbClr val="002060"/>
                </a:solidFill>
              </a:rPr>
              <a:t>-bar"</a:t>
            </a:r>
          </a:p>
          <a:p>
            <a:pPr lvl="1" algn="just"/>
            <a:r>
              <a:rPr lang="es-ES" sz="2180" b="1" dirty="0" err="1">
                <a:solidFill>
                  <a:schemeClr val="accent4"/>
                </a:solidFill>
              </a:rPr>
              <a:t>document.querySelector</a:t>
            </a:r>
            <a:r>
              <a:rPr lang="es-ES" sz="2180" b="1" dirty="0">
                <a:solidFill>
                  <a:schemeClr val="accent4"/>
                </a:solidFill>
              </a:rPr>
              <a:t>("#</a:t>
            </a:r>
            <a:r>
              <a:rPr lang="es-ES" sz="2180" b="1" dirty="0" err="1">
                <a:solidFill>
                  <a:schemeClr val="accent4"/>
                </a:solidFill>
              </a:rPr>
              <a:t>footer</a:t>
            </a:r>
            <a:r>
              <a:rPr lang="es-ES" sz="2180" b="1" dirty="0">
                <a:solidFill>
                  <a:schemeClr val="accent4"/>
                </a:solidFill>
              </a:rPr>
              <a:t>")</a:t>
            </a:r>
            <a:r>
              <a:rPr lang="es-ES" sz="2180" dirty="0"/>
              <a:t> nos devuelve el primer nodo del documento que tenga por </a:t>
            </a:r>
            <a:r>
              <a:rPr lang="es-ES" sz="2180" dirty="0">
                <a:solidFill>
                  <a:srgbClr val="002060"/>
                </a:solidFill>
              </a:rPr>
              <a:t>id="</a:t>
            </a:r>
            <a:r>
              <a:rPr lang="es-ES" sz="2180" dirty="0" err="1">
                <a:solidFill>
                  <a:srgbClr val="002060"/>
                </a:solidFill>
              </a:rPr>
              <a:t>footer</a:t>
            </a:r>
            <a:r>
              <a:rPr lang="es-ES" sz="2180" dirty="0">
                <a:solidFill>
                  <a:srgbClr val="002060"/>
                </a:solidFill>
              </a:rPr>
              <a:t>"</a:t>
            </a:r>
          </a:p>
          <a:p>
            <a:pPr lvl="1" algn="just"/>
            <a:endParaRPr lang="es-ES" sz="2180" dirty="0">
              <a:solidFill>
                <a:srgbClr val="002060"/>
              </a:solidFill>
            </a:endParaRPr>
          </a:p>
          <a:p>
            <a:pPr marL="0" indent="0" algn="just">
              <a:buNone/>
            </a:pPr>
            <a:endParaRPr lang="es-ES" sz="2400" b="1" dirty="0"/>
          </a:p>
          <a:p>
            <a:pPr lvl="1" algn="just"/>
            <a:endParaRPr lang="es-ES" sz="2180" dirty="0">
              <a:solidFill>
                <a:srgbClr val="000000"/>
              </a:solidFill>
              <a:latin typeface="Courier New" panose="02070309020205020404" pitchFamily="49" charset="0"/>
            </a:endParaRPr>
          </a:p>
          <a:p>
            <a:pPr algn="just"/>
            <a:endParaRPr lang="es-ES" sz="2400" dirty="0"/>
          </a:p>
        </p:txBody>
      </p:sp>
      <p:sp>
        <p:nvSpPr>
          <p:cNvPr id="11" name="Rectángulo: esquinas redondeadas 10">
            <a:extLst>
              <a:ext uri="{FF2B5EF4-FFF2-40B4-BE49-F238E27FC236}">
                <a16:creationId xmlns:a16="http://schemas.microsoft.com/office/drawing/2014/main" id="{A713108C-8BF5-7C18-F52F-DE6FEE8B9FFC}"/>
              </a:ext>
            </a:extLst>
          </p:cNvPr>
          <p:cNvSpPr/>
          <p:nvPr/>
        </p:nvSpPr>
        <p:spPr>
          <a:xfrm>
            <a:off x="10826092" y="5754029"/>
            <a:ext cx="2372555" cy="141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el ejercicio 16 del boletín de problemas</a:t>
            </a:r>
          </a:p>
        </p:txBody>
      </p:sp>
      <p:sp>
        <p:nvSpPr>
          <p:cNvPr id="4" name="CuadroTexto 3">
            <a:extLst>
              <a:ext uri="{FF2B5EF4-FFF2-40B4-BE49-F238E27FC236}">
                <a16:creationId xmlns:a16="http://schemas.microsoft.com/office/drawing/2014/main" id="{2BBA3FE6-EEB8-C0CC-DC4A-0D1C95AA9A75}"/>
              </a:ext>
            </a:extLst>
          </p:cNvPr>
          <p:cNvSpPr txBox="1"/>
          <p:nvPr/>
        </p:nvSpPr>
        <p:spPr>
          <a:xfrm>
            <a:off x="11513731" y="3038540"/>
            <a:ext cx="1873578"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s-ES" sz="4000" b="1" dirty="0">
                <a:solidFill>
                  <a:schemeClr val="bg1"/>
                </a:solidFill>
              </a:rPr>
              <a:t>&lt;p&gt;</a:t>
            </a:r>
          </a:p>
        </p:txBody>
      </p:sp>
      <p:pic>
        <p:nvPicPr>
          <p:cNvPr id="1026" name="Picture 2" descr="Hand picking watercolor illustration 9660682 PNG">
            <a:extLst>
              <a:ext uri="{FF2B5EF4-FFF2-40B4-BE49-F238E27FC236}">
                <a16:creationId xmlns:a16="http://schemas.microsoft.com/office/drawing/2014/main" id="{03BFAA48-92B2-672D-BA95-F6609C7A0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880196" flipH="1">
            <a:off x="10305987" y="388406"/>
            <a:ext cx="3667596" cy="23056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9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59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174047" cy="5572126"/>
          </a:xfrm>
        </p:spPr>
        <p:txBody>
          <a:bodyPr>
            <a:normAutofit/>
          </a:bodyPr>
          <a:lstStyle/>
          <a:p>
            <a:pPr algn="just"/>
            <a:r>
              <a:rPr lang="es-ES" sz="2400" dirty="0"/>
              <a:t>Si no se encuentra </a:t>
            </a:r>
            <a:r>
              <a:rPr lang="es-ES" sz="2400" b="1" dirty="0">
                <a:solidFill>
                  <a:schemeClr val="accent5"/>
                </a:solidFill>
              </a:rPr>
              <a:t>ninguna ocurrencia </a:t>
            </a:r>
            <a:r>
              <a:rPr lang="es-ES" sz="2400" dirty="0"/>
              <a:t>para el selector buscado el método </a:t>
            </a:r>
            <a:r>
              <a:rPr lang="es-ES" sz="2400" b="1" dirty="0" err="1">
                <a:solidFill>
                  <a:schemeClr val="accent2"/>
                </a:solidFill>
              </a:rPr>
              <a:t>querySelector</a:t>
            </a:r>
            <a:r>
              <a:rPr lang="es-ES" sz="2400" dirty="0"/>
              <a:t> devuelve </a:t>
            </a:r>
            <a:r>
              <a:rPr lang="es-ES" sz="2400" b="1" dirty="0" err="1">
                <a:solidFill>
                  <a:srgbClr val="002060"/>
                </a:solidFill>
              </a:rPr>
              <a:t>null</a:t>
            </a:r>
            <a:r>
              <a:rPr lang="es-ES" sz="2400" dirty="0"/>
              <a:t>.</a:t>
            </a:r>
          </a:p>
          <a:p>
            <a:pPr algn="just"/>
            <a:r>
              <a:rPr lang="es-ES" sz="2400" dirty="0"/>
              <a:t>Por otro lado, con </a:t>
            </a:r>
            <a:r>
              <a:rPr lang="es-ES" sz="2400" b="1" dirty="0" err="1">
                <a:solidFill>
                  <a:schemeClr val="accent2"/>
                </a:solidFill>
              </a:rPr>
              <a:t>document.querySelector</a:t>
            </a:r>
            <a:r>
              <a:rPr lang="es-ES" sz="2400" b="1" dirty="0" err="1">
                <a:solidFill>
                  <a:schemeClr val="tx2"/>
                </a:solidFill>
              </a:rPr>
              <a:t>All</a:t>
            </a:r>
            <a:r>
              <a:rPr lang="es-ES" sz="2400" b="1" dirty="0">
                <a:solidFill>
                  <a:schemeClr val="accent2"/>
                </a:solidFill>
              </a:rPr>
              <a:t>("</a:t>
            </a:r>
            <a:r>
              <a:rPr lang="es-ES" sz="2400" b="1" dirty="0" err="1">
                <a:solidFill>
                  <a:schemeClr val="accent2"/>
                </a:solidFill>
              </a:rPr>
              <a:t>selectorCSS</a:t>
            </a:r>
            <a:r>
              <a:rPr lang="es-ES" sz="2400" b="1" dirty="0">
                <a:solidFill>
                  <a:schemeClr val="accent2"/>
                </a:solidFill>
              </a:rPr>
              <a:t>") </a:t>
            </a:r>
            <a:r>
              <a:rPr lang="es-ES" sz="2400" dirty="0"/>
              <a:t>obtenemos un array con </a:t>
            </a:r>
            <a:r>
              <a:rPr lang="es-ES" sz="2400" b="1" dirty="0">
                <a:solidFill>
                  <a:schemeClr val="accent4"/>
                </a:solidFill>
              </a:rPr>
              <a:t>todos los nodos que encajen</a:t>
            </a:r>
            <a:r>
              <a:rPr lang="es-ES" sz="2400" dirty="0"/>
              <a:t> con el selector CSS especificado. </a:t>
            </a:r>
          </a:p>
          <a:p>
            <a:pPr algn="just"/>
            <a:r>
              <a:rPr lang="es-ES" sz="2400" dirty="0"/>
              <a:t>Ejemplo:</a:t>
            </a:r>
          </a:p>
          <a:p>
            <a:pPr lvl="1" algn="just"/>
            <a:endParaRPr lang="es-ES" sz="2180" dirty="0"/>
          </a:p>
        </p:txBody>
      </p:sp>
      <p:sp>
        <p:nvSpPr>
          <p:cNvPr id="11" name="Rectángulo: esquinas redondeadas 10">
            <a:extLst>
              <a:ext uri="{FF2B5EF4-FFF2-40B4-BE49-F238E27FC236}">
                <a16:creationId xmlns:a16="http://schemas.microsoft.com/office/drawing/2014/main" id="{A713108C-8BF5-7C18-F52F-DE6FEE8B9FFC}"/>
              </a:ext>
            </a:extLst>
          </p:cNvPr>
          <p:cNvSpPr/>
          <p:nvPr/>
        </p:nvSpPr>
        <p:spPr>
          <a:xfrm>
            <a:off x="3699209" y="6338939"/>
            <a:ext cx="3944927" cy="76855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000" dirty="0"/>
              <a:t>Se imprime en consola el array de nodos &lt;p&gt; del documento</a:t>
            </a:r>
          </a:p>
        </p:txBody>
      </p:sp>
      <p:pic>
        <p:nvPicPr>
          <p:cNvPr id="8" name="Imagen 7">
            <a:extLst>
              <a:ext uri="{FF2B5EF4-FFF2-40B4-BE49-F238E27FC236}">
                <a16:creationId xmlns:a16="http://schemas.microsoft.com/office/drawing/2014/main" id="{992514F7-EDDD-FFA5-14E1-DB3B924FE27B}"/>
              </a:ext>
            </a:extLst>
          </p:cNvPr>
          <p:cNvPicPr>
            <a:picLocks noChangeAspect="1"/>
          </p:cNvPicPr>
          <p:nvPr/>
        </p:nvPicPr>
        <p:blipFill>
          <a:blip r:embed="rId3"/>
          <a:stretch>
            <a:fillRect/>
          </a:stretch>
        </p:blipFill>
        <p:spPr>
          <a:xfrm>
            <a:off x="1112102" y="4477814"/>
            <a:ext cx="8963025" cy="1571625"/>
          </a:xfrm>
          <a:prstGeom prst="rect">
            <a:avLst/>
          </a:prstGeom>
        </p:spPr>
      </p:pic>
      <p:pic>
        <p:nvPicPr>
          <p:cNvPr id="4098" name="Picture 2">
            <a:extLst>
              <a:ext uri="{FF2B5EF4-FFF2-40B4-BE49-F238E27FC236}">
                <a16:creationId xmlns:a16="http://schemas.microsoft.com/office/drawing/2014/main" id="{4DE4CC1E-F5ED-29C4-E947-B1B91F1E0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393" y="2447692"/>
            <a:ext cx="2664290" cy="2664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ángulo: esquinas redondeadas 9">
            <a:extLst>
              <a:ext uri="{FF2B5EF4-FFF2-40B4-BE49-F238E27FC236}">
                <a16:creationId xmlns:a16="http://schemas.microsoft.com/office/drawing/2014/main" id="{347EC563-E208-6955-998F-04DCF9C095E9}"/>
              </a:ext>
            </a:extLst>
          </p:cNvPr>
          <p:cNvSpPr/>
          <p:nvPr/>
        </p:nvSpPr>
        <p:spPr>
          <a:xfrm>
            <a:off x="9761361" y="5818879"/>
            <a:ext cx="3437144" cy="15716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Si no se encuentra ninguna ocurrencia entonces </a:t>
            </a:r>
            <a:r>
              <a:rPr lang="es-ES" sz="2000" b="1" dirty="0" err="1"/>
              <a:t>querySelectorAll</a:t>
            </a:r>
            <a:r>
              <a:rPr lang="es-ES" sz="2000" dirty="0"/>
              <a:t> devuelve el </a:t>
            </a:r>
            <a:r>
              <a:rPr lang="es-ES" sz="2000" b="1" dirty="0"/>
              <a:t>array vacío []</a:t>
            </a:r>
          </a:p>
        </p:txBody>
      </p:sp>
    </p:spTree>
    <p:extLst>
      <p:ext uri="{BB962C8B-B14F-4D97-AF65-F5344CB8AC3E}">
        <p14:creationId xmlns:p14="http://schemas.microsoft.com/office/powerpoint/2010/main" val="263141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9B3BD3E-2B24-FF6E-4FDC-7D5704BC8FF6}"/>
              </a:ext>
            </a:extLst>
          </p:cNvPr>
          <p:cNvSpPr/>
          <p:nvPr/>
        </p:nvSpPr>
        <p:spPr>
          <a:xfrm>
            <a:off x="11698129" y="1264535"/>
            <a:ext cx="970156" cy="7805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 – Introducción</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699" y="1818378"/>
            <a:ext cx="10503529" cy="5572126"/>
          </a:xfrm>
        </p:spPr>
        <p:txBody>
          <a:bodyPr>
            <a:normAutofit/>
          </a:bodyPr>
          <a:lstStyle/>
          <a:p>
            <a:pPr lvl="1" algn="just"/>
            <a:r>
              <a:rPr lang="es-ES" sz="2980" b="1" dirty="0" err="1"/>
              <a:t>WebAssembly</a:t>
            </a:r>
            <a:r>
              <a:rPr lang="es-ES" sz="2980" b="1" dirty="0"/>
              <a:t> (WA): </a:t>
            </a:r>
            <a:r>
              <a:rPr lang="es-ES" sz="2980" dirty="0"/>
              <a:t>es un estándar abierto desarrollado por Mozilla, Google, Microsoft y Apple. WA </a:t>
            </a:r>
            <a:r>
              <a:rPr lang="es-ES" sz="2980" b="1" dirty="0">
                <a:solidFill>
                  <a:srgbClr val="002060"/>
                </a:solidFill>
              </a:rPr>
              <a:t>define el conjunto de instrucciones</a:t>
            </a:r>
            <a:r>
              <a:rPr lang="es-ES" sz="2980" dirty="0"/>
              <a:t> que se pueden ejecutar en la máquina virtual que llevan los  navegadores. No es un lenguaje de programación.</a:t>
            </a:r>
          </a:p>
          <a:p>
            <a:pPr marL="803275" lvl="1" indent="0" algn="just">
              <a:buNone/>
            </a:pPr>
            <a:r>
              <a:rPr lang="es-ES" sz="2980" dirty="0"/>
              <a:t>Este enfoque permite una </a:t>
            </a:r>
            <a:r>
              <a:rPr lang="es-ES" sz="2980" b="1" dirty="0">
                <a:solidFill>
                  <a:schemeClr val="accent4"/>
                </a:solidFill>
              </a:rPr>
              <a:t>ejecución más eficiente </a:t>
            </a:r>
            <a:r>
              <a:rPr lang="es-ES" sz="2980" dirty="0"/>
              <a:t>del código en el navegador, beneficiando las aplicaciones exigentes en términos de computación (video-juegos, herramientas de edición de vídeo o de audio…)</a:t>
            </a:r>
          </a:p>
          <a:p>
            <a:pPr marL="803275" lvl="1" indent="0" algn="just">
              <a:buNone/>
            </a:pPr>
            <a:r>
              <a:rPr lang="es-ES" sz="2980" dirty="0"/>
              <a:t>WA se integra con muchos lenguajes de programación y permite utilizar las librerías y herramientas existentes.</a:t>
            </a:r>
          </a:p>
          <a:p>
            <a:pPr lvl="1" algn="just"/>
            <a:endParaRPr lang="es-ES" sz="2980" dirty="0"/>
          </a:p>
        </p:txBody>
      </p:sp>
      <p:pic>
        <p:nvPicPr>
          <p:cNvPr id="1028" name="Picture 4" descr="Webassembly, logo Icon in Vector Logo">
            <a:extLst>
              <a:ext uri="{FF2B5EF4-FFF2-40B4-BE49-F238E27FC236}">
                <a16:creationId xmlns:a16="http://schemas.microsoft.com/office/drawing/2014/main" id="{7481327A-BF1F-9F4E-B473-F1599FBB9E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97" r="33906" b="35806"/>
          <a:stretch/>
        </p:blipFill>
        <p:spPr bwMode="auto">
          <a:xfrm>
            <a:off x="11424924" y="575721"/>
            <a:ext cx="1516565" cy="15653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ebassembly, logo Icon in Vector Logo">
            <a:extLst>
              <a:ext uri="{FF2B5EF4-FFF2-40B4-BE49-F238E27FC236}">
                <a16:creationId xmlns:a16="http://schemas.microsoft.com/office/drawing/2014/main" id="{B5B09CBD-B9F0-CAD7-183E-58F71785C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328"/>
          <a:stretch/>
        </p:blipFill>
        <p:spPr bwMode="auto">
          <a:xfrm rot="5400000">
            <a:off x="9744807" y="4460488"/>
            <a:ext cx="4876800" cy="82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85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174047" cy="5572126"/>
          </a:xfrm>
        </p:spPr>
        <p:txBody>
          <a:bodyPr>
            <a:normAutofit/>
          </a:bodyPr>
          <a:lstStyle/>
          <a:p>
            <a:pPr algn="just"/>
            <a:r>
              <a:rPr lang="es-ES" sz="2400" dirty="0"/>
              <a:t>También podemos recorrer el array de nodos como haríamos con cualquier otro array. Observa:</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r>
              <a:rPr lang="es-ES" sz="2400" dirty="0"/>
              <a:t>Si lo piensas bien, las siguientes llamadas son equivalentes: </a:t>
            </a:r>
          </a:p>
          <a:p>
            <a:pPr marL="0" indent="0" algn="ctr">
              <a:buNone/>
            </a:pPr>
            <a:r>
              <a:rPr lang="es-ES" sz="2400" b="1" dirty="0" err="1">
                <a:solidFill>
                  <a:schemeClr val="accent5"/>
                </a:solidFill>
              </a:rPr>
              <a:t>querySelector</a:t>
            </a:r>
            <a:r>
              <a:rPr lang="es-ES" sz="2400" dirty="0">
                <a:solidFill>
                  <a:schemeClr val="accent5"/>
                </a:solidFill>
              </a:rPr>
              <a:t>("x") </a:t>
            </a:r>
            <a:r>
              <a:rPr lang="es-ES" sz="2400" dirty="0"/>
              <a:t>= </a:t>
            </a:r>
            <a:r>
              <a:rPr lang="es-ES" sz="2400" b="1" dirty="0" err="1">
                <a:solidFill>
                  <a:schemeClr val="accent5"/>
                </a:solidFill>
              </a:rPr>
              <a:t>querySelectorAll</a:t>
            </a:r>
            <a:r>
              <a:rPr lang="es-ES" sz="2400" dirty="0">
                <a:solidFill>
                  <a:schemeClr val="accent5"/>
                </a:solidFill>
              </a:rPr>
              <a:t>("x")[0]</a:t>
            </a:r>
          </a:p>
          <a:p>
            <a:pPr lvl="1" algn="just"/>
            <a:endParaRPr lang="es-ES" sz="2180" dirty="0"/>
          </a:p>
        </p:txBody>
      </p:sp>
      <p:pic>
        <p:nvPicPr>
          <p:cNvPr id="5" name="Imagen 4">
            <a:extLst>
              <a:ext uri="{FF2B5EF4-FFF2-40B4-BE49-F238E27FC236}">
                <a16:creationId xmlns:a16="http://schemas.microsoft.com/office/drawing/2014/main" id="{88612CA7-E937-568E-CE7C-67D93FE17C82}"/>
              </a:ext>
            </a:extLst>
          </p:cNvPr>
          <p:cNvPicPr>
            <a:picLocks noChangeAspect="1"/>
          </p:cNvPicPr>
          <p:nvPr/>
        </p:nvPicPr>
        <p:blipFill>
          <a:blip r:embed="rId3"/>
          <a:stretch>
            <a:fillRect/>
          </a:stretch>
        </p:blipFill>
        <p:spPr>
          <a:xfrm>
            <a:off x="1836529" y="2756813"/>
            <a:ext cx="7662489" cy="2046048"/>
          </a:xfrm>
          <a:prstGeom prst="rect">
            <a:avLst/>
          </a:prstGeom>
        </p:spPr>
      </p:pic>
      <p:sp>
        <p:nvSpPr>
          <p:cNvPr id="7" name="Rectángulo: esquinas redondeadas 6">
            <a:extLst>
              <a:ext uri="{FF2B5EF4-FFF2-40B4-BE49-F238E27FC236}">
                <a16:creationId xmlns:a16="http://schemas.microsoft.com/office/drawing/2014/main" id="{8DABF461-8F40-96F9-C085-7B393867F147}"/>
              </a:ext>
            </a:extLst>
          </p:cNvPr>
          <p:cNvSpPr/>
          <p:nvPr/>
        </p:nvSpPr>
        <p:spPr>
          <a:xfrm>
            <a:off x="3795919" y="6433980"/>
            <a:ext cx="3141608" cy="794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el ejercicio 17 del boletín de problemas</a:t>
            </a:r>
          </a:p>
        </p:txBody>
      </p:sp>
      <p:pic>
        <p:nvPicPr>
          <p:cNvPr id="9" name="Picture 2" descr="Download Limb Upper Strong Arm Icon Free Download Image HQ PNG Image |  FreePNGImg">
            <a:extLst>
              <a:ext uri="{FF2B5EF4-FFF2-40B4-BE49-F238E27FC236}">
                <a16:creationId xmlns:a16="http://schemas.microsoft.com/office/drawing/2014/main" id="{40F77E9B-30D4-235D-DCF6-FED730A39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8015" y="3033112"/>
            <a:ext cx="1866276" cy="2003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34D377F-7083-2F12-173B-62C54886D7B5}"/>
              </a:ext>
            </a:extLst>
          </p:cNvPr>
          <p:cNvSpPr txBox="1"/>
          <p:nvPr/>
        </p:nvSpPr>
        <p:spPr>
          <a:xfrm>
            <a:off x="11239978" y="2502342"/>
            <a:ext cx="1528997" cy="35394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2800" dirty="0">
                <a:solidFill>
                  <a:schemeClr val="accent3"/>
                </a:solidFill>
                <a:latin typeface="Showcard Gothic" panose="04020904020102020604" pitchFamily="82" charset="0"/>
              </a:rPr>
              <a:t>Array</a:t>
            </a: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endParaRPr lang="es-ES" sz="2800" dirty="0">
              <a:solidFill>
                <a:schemeClr val="accent3"/>
              </a:solidFill>
              <a:latin typeface="Showcard Gothic" panose="04020904020102020604" pitchFamily="82" charset="0"/>
            </a:endParaRPr>
          </a:p>
          <a:p>
            <a:pPr algn="ctr"/>
            <a:r>
              <a:rPr lang="es-ES" sz="2800" dirty="0" err="1">
                <a:solidFill>
                  <a:schemeClr val="accent3"/>
                </a:solidFill>
                <a:latin typeface="Showcard Gothic" panose="04020904020102020604" pitchFamily="82" charset="0"/>
              </a:rPr>
              <a:t>Power</a:t>
            </a:r>
            <a:endParaRPr lang="es-ES" sz="2800" dirty="0">
              <a:solidFill>
                <a:schemeClr val="accent3"/>
              </a:solidFill>
              <a:latin typeface="Showcard Gothic" panose="04020904020102020604" pitchFamily="82" charset="0"/>
            </a:endParaRPr>
          </a:p>
          <a:p>
            <a:pPr algn="ctr"/>
            <a:r>
              <a:rPr lang="es-ES" sz="2800" dirty="0">
                <a:solidFill>
                  <a:schemeClr val="accent3"/>
                </a:solidFill>
                <a:latin typeface="Showcard Gothic" panose="04020904020102020604" pitchFamily="82" charset="0"/>
              </a:rPr>
              <a:t>AGAIN</a:t>
            </a:r>
          </a:p>
        </p:txBody>
      </p:sp>
    </p:spTree>
    <p:extLst>
      <p:ext uri="{BB962C8B-B14F-4D97-AF65-F5344CB8AC3E}">
        <p14:creationId xmlns:p14="http://schemas.microsoft.com/office/powerpoint/2010/main" val="3403332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7"/>
            <a:ext cx="10347412" cy="5741297"/>
          </a:xfrm>
        </p:spPr>
        <p:txBody>
          <a:bodyPr>
            <a:normAutofit/>
          </a:bodyPr>
          <a:lstStyle/>
          <a:p>
            <a:pPr marL="0" indent="0" algn="just">
              <a:buNone/>
            </a:pPr>
            <a:r>
              <a:rPr lang="es-ES" sz="2400" b="1" dirty="0"/>
              <a:t>Atajos a elementos de uso frecuente</a:t>
            </a:r>
          </a:p>
          <a:p>
            <a:pPr algn="just"/>
            <a:r>
              <a:rPr lang="es-ES" sz="2400" dirty="0"/>
              <a:t>Las etiquetas de uso cotidiano como &lt;</a:t>
            </a:r>
            <a:r>
              <a:rPr lang="es-ES" sz="2400" dirty="0" err="1"/>
              <a:t>html</a:t>
            </a:r>
            <a:r>
              <a:rPr lang="es-ES" sz="2400" dirty="0"/>
              <a:t>&gt;, &lt;head&gt; y &lt;</a:t>
            </a:r>
            <a:r>
              <a:rPr lang="es-ES" sz="2400" dirty="0" err="1"/>
              <a:t>body</a:t>
            </a:r>
            <a:r>
              <a:rPr lang="es-ES" sz="2400" dirty="0"/>
              <a:t>&gt; tienen su abreviatura de forma que podamos acceder a ellas directamente.</a:t>
            </a:r>
          </a:p>
          <a:p>
            <a:pPr algn="just"/>
            <a:r>
              <a:rPr lang="es-ES" sz="2400" dirty="0"/>
              <a:t>Para ello, el objeto </a:t>
            </a:r>
            <a:r>
              <a:rPr lang="es-ES" sz="2400" b="1" dirty="0" err="1">
                <a:solidFill>
                  <a:srgbClr val="002060"/>
                </a:solidFill>
              </a:rPr>
              <a:t>document</a:t>
            </a:r>
            <a:r>
              <a:rPr lang="es-ES" sz="2400" dirty="0"/>
              <a:t> define tres propiedades que nos devuelve directamente los nodos correspondientes del DOM:</a:t>
            </a:r>
          </a:p>
          <a:p>
            <a:pPr lvl="1" algn="just"/>
            <a:r>
              <a:rPr lang="es-ES" sz="2180" dirty="0" err="1"/>
              <a:t>document.</a:t>
            </a:r>
            <a:r>
              <a:rPr lang="es-ES" sz="2180" b="1" dirty="0" err="1">
                <a:solidFill>
                  <a:schemeClr val="accent4"/>
                </a:solidFill>
              </a:rPr>
              <a:t>documentElement</a:t>
            </a:r>
            <a:r>
              <a:rPr lang="es-ES" sz="2180" dirty="0"/>
              <a:t> devuelve el nodo &lt;</a:t>
            </a:r>
            <a:r>
              <a:rPr lang="es-ES" sz="2180" dirty="0" err="1"/>
              <a:t>html</a:t>
            </a:r>
            <a:r>
              <a:rPr lang="es-ES" sz="2180" dirty="0"/>
              <a:t>&gt;</a:t>
            </a:r>
          </a:p>
          <a:p>
            <a:pPr lvl="1" algn="just"/>
            <a:r>
              <a:rPr lang="es-ES" sz="2180" dirty="0" err="1"/>
              <a:t>document.</a:t>
            </a:r>
            <a:r>
              <a:rPr lang="es-ES" sz="2180" b="1" dirty="0" err="1">
                <a:solidFill>
                  <a:schemeClr val="accent4"/>
                </a:solidFill>
              </a:rPr>
              <a:t>head</a:t>
            </a:r>
            <a:r>
              <a:rPr lang="es-ES" sz="2180" dirty="0"/>
              <a:t> devuelve el nodo &lt;head&gt;</a:t>
            </a:r>
          </a:p>
          <a:p>
            <a:pPr lvl="1" algn="just"/>
            <a:r>
              <a:rPr lang="es-ES" sz="2180" dirty="0" err="1"/>
              <a:t>document.</a:t>
            </a:r>
            <a:r>
              <a:rPr lang="es-ES" sz="2180" b="1" dirty="0" err="1">
                <a:solidFill>
                  <a:schemeClr val="accent4"/>
                </a:solidFill>
              </a:rPr>
              <a:t>body</a:t>
            </a:r>
            <a:r>
              <a:rPr lang="es-ES" sz="2180" dirty="0"/>
              <a:t> devuelve el nodo &lt;</a:t>
            </a:r>
            <a:r>
              <a:rPr lang="es-ES" sz="2180" dirty="0" err="1"/>
              <a:t>body</a:t>
            </a:r>
            <a:r>
              <a:rPr lang="es-ES" sz="2180" dirty="0"/>
              <a:t>&gt;</a:t>
            </a:r>
          </a:p>
          <a:p>
            <a:pPr algn="just"/>
            <a:r>
              <a:rPr lang="es-ES" sz="2400" b="1" dirty="0"/>
              <a:t>OJO:</a:t>
            </a:r>
            <a:r>
              <a:rPr lang="es-ES" sz="2400" dirty="0"/>
              <a:t> si usamos </a:t>
            </a:r>
            <a:r>
              <a:rPr lang="es-ES" sz="2400" b="1" dirty="0" err="1">
                <a:solidFill>
                  <a:srgbClr val="002060"/>
                </a:solidFill>
              </a:rPr>
              <a:t>document.body</a:t>
            </a:r>
            <a:r>
              <a:rPr lang="es-ES" sz="2400" b="1" dirty="0">
                <a:solidFill>
                  <a:srgbClr val="002060"/>
                </a:solidFill>
              </a:rPr>
              <a:t> </a:t>
            </a:r>
            <a:r>
              <a:rPr lang="es-ES" sz="2400" dirty="0"/>
              <a:t>en un script que hemos </a:t>
            </a:r>
            <a:r>
              <a:rPr lang="es-ES" sz="2400" b="1" dirty="0">
                <a:solidFill>
                  <a:schemeClr val="accent5"/>
                </a:solidFill>
              </a:rPr>
              <a:t>insertado en el head</a:t>
            </a:r>
            <a:r>
              <a:rPr lang="es-ES" sz="2400" dirty="0">
                <a:solidFill>
                  <a:schemeClr val="accent5"/>
                </a:solidFill>
              </a:rPr>
              <a:t> </a:t>
            </a:r>
            <a:r>
              <a:rPr lang="es-ES" sz="2400" b="1" dirty="0">
                <a:solidFill>
                  <a:schemeClr val="accent5"/>
                </a:solidFill>
              </a:rPr>
              <a:t>no funcionará </a:t>
            </a:r>
            <a:r>
              <a:rPr lang="es-ES" sz="2400" dirty="0"/>
              <a:t>y nos devolverá</a:t>
            </a:r>
            <a:r>
              <a:rPr lang="es-ES" sz="2400" b="1" dirty="0"/>
              <a:t> </a:t>
            </a:r>
            <a:r>
              <a:rPr lang="es-ES" sz="2400" b="1" dirty="0" err="1">
                <a:solidFill>
                  <a:srgbClr val="002060"/>
                </a:solidFill>
              </a:rPr>
              <a:t>null</a:t>
            </a:r>
            <a:r>
              <a:rPr lang="es-ES" sz="2400" dirty="0"/>
              <a:t>. Esto es porque el DOM se construye de "arriba-abajo" y los scripts se ejecutan a medida que van apareciendo en el código. Como dijimos anteriormente, las etiquetas &lt;script&gt; mejor al final…</a:t>
            </a:r>
          </a:p>
          <a:p>
            <a:pPr marL="0" indent="0" algn="just">
              <a:buNone/>
            </a:pPr>
            <a:endParaRPr lang="es-ES" sz="2400" b="1" dirty="0"/>
          </a:p>
          <a:p>
            <a:pPr marL="0" indent="0" algn="just">
              <a:buNone/>
            </a:pPr>
            <a:endParaRPr lang="es-ES" sz="2400" b="1" dirty="0"/>
          </a:p>
          <a:p>
            <a:pPr lvl="1" algn="just"/>
            <a:endParaRPr lang="es-ES" sz="2180" dirty="0"/>
          </a:p>
        </p:txBody>
      </p:sp>
      <p:pic>
        <p:nvPicPr>
          <p:cNvPr id="5124" name="Picture 4" descr="Imágenes de Shortcut - Descarga gratuita en Freepik">
            <a:extLst>
              <a:ext uri="{FF2B5EF4-FFF2-40B4-BE49-F238E27FC236}">
                <a16:creationId xmlns:a16="http://schemas.microsoft.com/office/drawing/2014/main" id="{3E3F2965-5880-4958-B9D4-F5590D904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720" y="2131097"/>
            <a:ext cx="2557928" cy="25579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ow to Draw a Realistic Eye for Beginners - Really Easy Drawing Tutorial">
            <a:extLst>
              <a:ext uri="{FF2B5EF4-FFF2-40B4-BE49-F238E27FC236}">
                <a16:creationId xmlns:a16="http://schemas.microsoft.com/office/drawing/2014/main" id="{9C987B7D-5245-E13A-C9DD-ACB165214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1124" y="5283075"/>
            <a:ext cx="1784138" cy="1778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100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7"/>
            <a:ext cx="10347412" cy="5741297"/>
          </a:xfrm>
        </p:spPr>
        <p:txBody>
          <a:bodyPr>
            <a:normAutofit/>
          </a:bodyPr>
          <a:lstStyle/>
          <a:p>
            <a:pPr marL="0" indent="0" algn="just">
              <a:buNone/>
            </a:pPr>
            <a:r>
              <a:rPr lang="es-ES" sz="2400" b="1" dirty="0"/>
              <a:t>Selección mediante métodos </a:t>
            </a:r>
            <a:r>
              <a:rPr lang="es-ES" sz="2400" b="1" dirty="0" err="1"/>
              <a:t>getElementByXXX</a:t>
            </a:r>
            <a:endParaRPr lang="es-ES" sz="2400" b="1" dirty="0"/>
          </a:p>
          <a:p>
            <a:pPr algn="just"/>
            <a:r>
              <a:rPr lang="es-ES" sz="2400" dirty="0"/>
              <a:t>Los métodos </a:t>
            </a:r>
            <a:r>
              <a:rPr lang="es-ES" sz="2400" dirty="0" err="1"/>
              <a:t>querySelector</a:t>
            </a:r>
            <a:r>
              <a:rPr lang="es-ES" sz="2400" dirty="0"/>
              <a:t> y </a:t>
            </a:r>
            <a:r>
              <a:rPr lang="es-ES" sz="2400" dirty="0" err="1"/>
              <a:t>querySelectorAll</a:t>
            </a:r>
            <a:r>
              <a:rPr lang="es-ES" sz="2400" dirty="0"/>
              <a:t> nos permiten pensar </a:t>
            </a:r>
            <a:r>
              <a:rPr lang="es-ES" sz="2400" b="1" dirty="0">
                <a:solidFill>
                  <a:schemeClr val="accent5"/>
                </a:solidFill>
              </a:rPr>
              <a:t>"en modo CSS"</a:t>
            </a:r>
            <a:r>
              <a:rPr lang="es-ES" sz="2400" dirty="0"/>
              <a:t> haciendo más sencillo el trabajo de selección de elementos. Antes de estos métodos se utilizaban un conjunto de métodos más largos de escribir y que usaban un método con nombre diferente para cada caso. Estos son:</a:t>
            </a:r>
          </a:p>
          <a:p>
            <a:pPr lvl="1" algn="just"/>
            <a:r>
              <a:rPr lang="es-ES" sz="2180" b="1" dirty="0" err="1">
                <a:solidFill>
                  <a:schemeClr val="accent4"/>
                </a:solidFill>
              </a:rPr>
              <a:t>getElementById</a:t>
            </a:r>
            <a:r>
              <a:rPr lang="es-ES" sz="2180" b="1" dirty="0">
                <a:solidFill>
                  <a:schemeClr val="accent4"/>
                </a:solidFill>
              </a:rPr>
              <a:t>("</a:t>
            </a:r>
            <a:r>
              <a:rPr lang="es-ES" sz="2180" b="1" dirty="0" err="1">
                <a:solidFill>
                  <a:schemeClr val="accent4"/>
                </a:solidFill>
              </a:rPr>
              <a:t>footer</a:t>
            </a:r>
            <a:r>
              <a:rPr lang="es-ES" sz="2180" b="1" dirty="0">
                <a:solidFill>
                  <a:schemeClr val="accent4"/>
                </a:solidFill>
              </a:rPr>
              <a:t>")</a:t>
            </a:r>
            <a:r>
              <a:rPr lang="es-ES" sz="2180" dirty="0"/>
              <a:t> devuelve el elemento con </a:t>
            </a:r>
            <a:r>
              <a:rPr lang="es-ES" sz="2180" dirty="0">
                <a:solidFill>
                  <a:srgbClr val="002060"/>
                </a:solidFill>
              </a:rPr>
              <a:t>id="</a:t>
            </a:r>
            <a:r>
              <a:rPr lang="es-ES" sz="2180" dirty="0" err="1">
                <a:solidFill>
                  <a:srgbClr val="002060"/>
                </a:solidFill>
              </a:rPr>
              <a:t>footer</a:t>
            </a:r>
            <a:r>
              <a:rPr lang="es-ES" sz="2180" dirty="0">
                <a:solidFill>
                  <a:srgbClr val="002060"/>
                </a:solidFill>
              </a:rPr>
              <a:t>"</a:t>
            </a:r>
            <a:r>
              <a:rPr lang="es-ES" sz="2180" dirty="0"/>
              <a:t> del documento.</a:t>
            </a:r>
          </a:p>
          <a:p>
            <a:pPr lvl="1" algn="just"/>
            <a:r>
              <a:rPr lang="es-ES" sz="2180" b="1" dirty="0" err="1">
                <a:solidFill>
                  <a:schemeClr val="accent4"/>
                </a:solidFill>
              </a:rPr>
              <a:t>getElement</a:t>
            </a:r>
            <a:r>
              <a:rPr lang="es-ES" sz="2180" b="1" dirty="0" err="1">
                <a:solidFill>
                  <a:schemeClr val="accent5"/>
                </a:solidFill>
              </a:rPr>
              <a:t>s</a:t>
            </a:r>
            <a:r>
              <a:rPr lang="es-ES" sz="2180" b="1" dirty="0" err="1">
                <a:solidFill>
                  <a:schemeClr val="accent4"/>
                </a:solidFill>
              </a:rPr>
              <a:t>ByTagName</a:t>
            </a:r>
            <a:r>
              <a:rPr lang="es-ES" sz="2180" b="1" dirty="0">
                <a:solidFill>
                  <a:schemeClr val="accent4"/>
                </a:solidFill>
              </a:rPr>
              <a:t>("p") </a:t>
            </a:r>
            <a:r>
              <a:rPr lang="es-ES" sz="2180" dirty="0"/>
              <a:t>devuelve un array con todos los elementos etiquetados con &lt;p&gt; del documento.</a:t>
            </a:r>
          </a:p>
          <a:p>
            <a:pPr lvl="1" algn="just"/>
            <a:r>
              <a:rPr lang="es-ES" sz="2180" b="1" dirty="0" err="1">
                <a:solidFill>
                  <a:schemeClr val="accent4"/>
                </a:solidFill>
              </a:rPr>
              <a:t>getElement</a:t>
            </a:r>
            <a:r>
              <a:rPr lang="es-ES" sz="2180" b="1" dirty="0" err="1">
                <a:solidFill>
                  <a:schemeClr val="accent5"/>
                </a:solidFill>
              </a:rPr>
              <a:t>s</a:t>
            </a:r>
            <a:r>
              <a:rPr lang="es-ES" sz="2180" b="1" dirty="0" err="1">
                <a:solidFill>
                  <a:schemeClr val="accent4"/>
                </a:solidFill>
              </a:rPr>
              <a:t>ByClassName</a:t>
            </a:r>
            <a:r>
              <a:rPr lang="es-ES" sz="2180" b="1" dirty="0">
                <a:solidFill>
                  <a:schemeClr val="accent4"/>
                </a:solidFill>
              </a:rPr>
              <a:t>("container")</a:t>
            </a:r>
            <a:r>
              <a:rPr lang="es-ES" sz="2180" dirty="0"/>
              <a:t> devuelve un array con todos los elementos cuya clase sea "container".</a:t>
            </a:r>
          </a:p>
          <a:p>
            <a:pPr algn="just"/>
            <a:r>
              <a:rPr lang="es-ES" sz="2400" dirty="0"/>
              <a:t>Todavía se usan y os los podéis encontrar…</a:t>
            </a:r>
          </a:p>
          <a:p>
            <a:pPr marL="0" indent="0" algn="just">
              <a:buNone/>
            </a:pPr>
            <a:endParaRPr lang="es-ES" sz="2400" b="1" dirty="0"/>
          </a:p>
          <a:p>
            <a:pPr marL="0" indent="0" algn="just">
              <a:buNone/>
            </a:pPr>
            <a:endParaRPr lang="es-ES" sz="2400" b="1" dirty="0"/>
          </a:p>
          <a:p>
            <a:pPr lvl="1" algn="just"/>
            <a:endParaRPr lang="es-ES" sz="2180" dirty="0"/>
          </a:p>
        </p:txBody>
      </p:sp>
      <p:pic>
        <p:nvPicPr>
          <p:cNvPr id="1026" name="Picture 2" descr="How to Get Elements From the DOM Using JavaScript">
            <a:extLst>
              <a:ext uri="{FF2B5EF4-FFF2-40B4-BE49-F238E27FC236}">
                <a16:creationId xmlns:a16="http://schemas.microsoft.com/office/drawing/2014/main" id="{9A1032F7-EDD6-C1EE-909E-B482DEF96C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 t="15726" r="62663" b="35662"/>
          <a:stretch/>
        </p:blipFill>
        <p:spPr bwMode="auto">
          <a:xfrm>
            <a:off x="10929831" y="5026348"/>
            <a:ext cx="2230244" cy="1834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1891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8 - Selección de elementos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7"/>
            <a:ext cx="10380866" cy="5741297"/>
          </a:xfrm>
        </p:spPr>
        <p:txBody>
          <a:bodyPr>
            <a:normAutofit lnSpcReduction="10000"/>
          </a:bodyPr>
          <a:lstStyle/>
          <a:p>
            <a:pPr marL="0" indent="0" algn="just">
              <a:buNone/>
            </a:pPr>
            <a:r>
              <a:rPr lang="es-ES" sz="2400" b="1" dirty="0"/>
              <a:t>Selección por relación de parentesco</a:t>
            </a:r>
          </a:p>
          <a:p>
            <a:pPr algn="just"/>
            <a:r>
              <a:rPr lang="es-ES" sz="2400" dirty="0"/>
              <a:t>Otra forma de seleccionar elementos del DOM es mediante la relación de parentesco entre un nodo dado y otro buscado. JS proporciona funciones para obtener el </a:t>
            </a:r>
            <a:r>
              <a:rPr lang="es-ES" sz="2400" b="1" dirty="0">
                <a:solidFill>
                  <a:schemeClr val="accent4"/>
                </a:solidFill>
              </a:rPr>
              <a:t>nodo padre, hermano o hijo </a:t>
            </a:r>
            <a:r>
              <a:rPr lang="es-ES" sz="2400" dirty="0"/>
              <a:t>de un nodo dado. Observa la siguiente imagen:</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r>
              <a:rPr lang="es-ES" sz="2400" dirty="0"/>
              <a:t>Este enfoque </a:t>
            </a:r>
            <a:r>
              <a:rPr lang="es-ES" sz="2400" b="1" dirty="0">
                <a:solidFill>
                  <a:schemeClr val="accent5"/>
                </a:solidFill>
              </a:rPr>
              <a:t>es menos habitual </a:t>
            </a:r>
            <a:r>
              <a:rPr lang="es-ES" sz="2400" dirty="0"/>
              <a:t>y no lo estudiaremos en profundidad. </a:t>
            </a:r>
          </a:p>
          <a:p>
            <a:pPr algn="just"/>
            <a:r>
              <a:rPr lang="es-ES" sz="2400" dirty="0"/>
              <a:t>Para saber más: </a:t>
            </a:r>
            <a:r>
              <a:rPr lang="es-ES" sz="2400" dirty="0">
                <a:hlinkClick r:id="rId3"/>
              </a:rPr>
              <a:t>https://es.javascript.info/dom-navigation#en-la-parte-superior-documentelement-y-body</a:t>
            </a:r>
            <a:endParaRPr lang="es-ES" sz="2400" dirty="0"/>
          </a:p>
          <a:p>
            <a:pPr algn="just"/>
            <a:endParaRPr lang="es-ES" sz="2400" dirty="0"/>
          </a:p>
          <a:p>
            <a:pPr marL="0" indent="0" algn="just">
              <a:buNone/>
            </a:pPr>
            <a:endParaRPr lang="es-ES" sz="2400" b="1" dirty="0"/>
          </a:p>
          <a:p>
            <a:pPr lvl="1" algn="just"/>
            <a:endParaRPr lang="es-ES" sz="2180" dirty="0"/>
          </a:p>
        </p:txBody>
      </p:sp>
      <p:pic>
        <p:nvPicPr>
          <p:cNvPr id="5" name="Imagen 4">
            <a:extLst>
              <a:ext uri="{FF2B5EF4-FFF2-40B4-BE49-F238E27FC236}">
                <a16:creationId xmlns:a16="http://schemas.microsoft.com/office/drawing/2014/main" id="{BFCB4920-F6CE-6484-B602-0826646E988E}"/>
              </a:ext>
            </a:extLst>
          </p:cNvPr>
          <p:cNvPicPr>
            <a:picLocks noChangeAspect="1"/>
          </p:cNvPicPr>
          <p:nvPr/>
        </p:nvPicPr>
        <p:blipFill>
          <a:blip r:embed="rId4"/>
          <a:stretch>
            <a:fillRect/>
          </a:stretch>
        </p:blipFill>
        <p:spPr>
          <a:xfrm>
            <a:off x="3109447" y="3779837"/>
            <a:ext cx="4919432" cy="21069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2" name="Picture 4" descr="Feliz familia silueta PNG HD | PNG Mart">
            <a:extLst>
              <a:ext uri="{FF2B5EF4-FFF2-40B4-BE49-F238E27FC236}">
                <a16:creationId xmlns:a16="http://schemas.microsoft.com/office/drawing/2014/main" id="{4CDB38E5-D65A-FB9B-E498-2EF765AD9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72" y="3499091"/>
            <a:ext cx="4162541" cy="2379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497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501371" cy="5572126"/>
          </a:xfrm>
        </p:spPr>
        <p:txBody>
          <a:bodyPr>
            <a:normAutofit/>
          </a:bodyPr>
          <a:lstStyle/>
          <a:p>
            <a:pPr marL="0" lvl="0" indent="0">
              <a:buNone/>
            </a:pPr>
            <a:r>
              <a:rPr lang="es-ES" sz="3600" b="1"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2560320"/>
            <a:ext cx="10269354" cy="533758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Una vez hemos seleccionado un elemento podemos cambiar el valor de sus propiedades y veremos los cambios reflejados en la página HTML. Veamos algunas de ellas propiedades:</a:t>
            </a:r>
          </a:p>
          <a:p>
            <a:pPr marL="0" indent="0" algn="just">
              <a:buNone/>
            </a:pPr>
            <a:r>
              <a:rPr lang="es-ES" sz="2600" b="1" dirty="0" err="1"/>
              <a:t>innerText</a:t>
            </a:r>
            <a:endParaRPr lang="es-ES" sz="2600" b="1" dirty="0"/>
          </a:p>
          <a:p>
            <a:pPr algn="just"/>
            <a:r>
              <a:rPr lang="es-ES" sz="2400" dirty="0"/>
              <a:t>Esta propiedad permite cambiar el contenido de texto encerrado entre dos etiquetas.</a:t>
            </a:r>
          </a:p>
          <a:p>
            <a:pPr algn="just"/>
            <a:endParaRPr lang="es-ES" sz="2400" dirty="0"/>
          </a:p>
          <a:p>
            <a:pPr algn="just"/>
            <a:endParaRPr lang="es-ES" sz="2400" dirty="0"/>
          </a:p>
          <a:p>
            <a:pPr algn="just"/>
            <a:r>
              <a:rPr lang="es-ES" sz="2400" dirty="0"/>
              <a:t>La función </a:t>
            </a:r>
            <a:r>
              <a:rPr lang="es-ES" sz="2400" b="1" dirty="0" err="1">
                <a:solidFill>
                  <a:schemeClr val="accent4"/>
                </a:solidFill>
              </a:rPr>
              <a:t>setTimeout</a:t>
            </a:r>
            <a:r>
              <a:rPr lang="es-ES" sz="2400" dirty="0"/>
              <a:t> permite establecer una cuenta atrás de 2 segundos (2000 milisegundos) y cuando se cumpla el tiempo se invoca a la función </a:t>
            </a:r>
            <a:r>
              <a:rPr lang="es-ES" sz="2400" b="1" dirty="0">
                <a:solidFill>
                  <a:schemeClr val="accent5"/>
                </a:solidFill>
              </a:rPr>
              <a:t>cambiar</a:t>
            </a:r>
            <a:r>
              <a:rPr lang="es-ES" sz="2400" dirty="0"/>
              <a:t>.</a:t>
            </a:r>
          </a:p>
          <a:p>
            <a:pPr algn="just"/>
            <a:endParaRPr lang="es-ES" sz="2180" dirty="0">
              <a:solidFill>
                <a:srgbClr val="000000"/>
              </a:solidFill>
              <a:latin typeface="Courier New" panose="02070309020205020404" pitchFamily="49" charset="0"/>
            </a:endParaRPr>
          </a:p>
          <a:p>
            <a:pPr algn="just"/>
            <a:endParaRPr lang="es-ES" sz="2400" dirty="0"/>
          </a:p>
        </p:txBody>
      </p:sp>
      <p:sp>
        <p:nvSpPr>
          <p:cNvPr id="4" name="Rectángulo: esquinas redondeadas 3">
            <a:extLst>
              <a:ext uri="{FF2B5EF4-FFF2-40B4-BE49-F238E27FC236}">
                <a16:creationId xmlns:a16="http://schemas.microsoft.com/office/drawing/2014/main" id="{7B493219-D36A-33FF-FAEB-89E17C2E4B64}"/>
              </a:ext>
            </a:extLst>
          </p:cNvPr>
          <p:cNvSpPr/>
          <p:nvPr/>
        </p:nvSpPr>
        <p:spPr>
          <a:xfrm>
            <a:off x="3717072" y="5072995"/>
            <a:ext cx="3626626" cy="934734"/>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innerText.html</a:t>
            </a:r>
          </a:p>
        </p:txBody>
      </p:sp>
      <p:sp>
        <p:nvSpPr>
          <p:cNvPr id="5" name="Rectángulo: esquinas redondeadas 4">
            <a:extLst>
              <a:ext uri="{FF2B5EF4-FFF2-40B4-BE49-F238E27FC236}">
                <a16:creationId xmlns:a16="http://schemas.microsoft.com/office/drawing/2014/main" id="{607F797B-3761-F353-8CB2-5D9BFB250421}"/>
              </a:ext>
            </a:extLst>
          </p:cNvPr>
          <p:cNvSpPr/>
          <p:nvPr/>
        </p:nvSpPr>
        <p:spPr>
          <a:xfrm>
            <a:off x="10859130" y="3528348"/>
            <a:ext cx="2386360" cy="2152186"/>
          </a:xfrm>
          <a:prstGeom prst="roundRect">
            <a:avLst/>
          </a:prstGeom>
          <a:ln>
            <a:solidFill>
              <a:schemeClr val="accent3"/>
            </a:solidFill>
          </a:ln>
        </p:spPr>
        <p:style>
          <a:lnRef idx="3">
            <a:schemeClr val="lt1"/>
          </a:lnRef>
          <a:fillRef idx="1">
            <a:schemeClr val="dk1"/>
          </a:fillRef>
          <a:effectRef idx="1">
            <a:schemeClr val="dk1"/>
          </a:effectRef>
          <a:fontRef idx="minor">
            <a:schemeClr val="lt1"/>
          </a:fontRef>
        </p:style>
        <p:txBody>
          <a:bodyPr rtlCol="0" anchor="ctr"/>
          <a:lstStyle/>
          <a:p>
            <a:pPr algn="ctr"/>
            <a:r>
              <a:rPr lang="es-ES" sz="2800" b="1" dirty="0">
                <a:latin typeface="Agency FB" panose="020B0503020202020204" pitchFamily="34" charset="0"/>
                <a:cs typeface="Courier New" panose="02070309020205020404" pitchFamily="49" charset="0"/>
              </a:rPr>
              <a:t>&lt;p&gt;</a:t>
            </a:r>
          </a:p>
          <a:p>
            <a:pPr algn="ctr"/>
            <a:r>
              <a:rPr lang="es-ES" sz="2800" b="1" dirty="0" err="1">
                <a:solidFill>
                  <a:schemeClr val="accent3"/>
                </a:solidFill>
                <a:latin typeface="Agency FB" panose="020B0503020202020204" pitchFamily="34" charset="0"/>
                <a:cs typeface="Courier New" panose="02070309020205020404" pitchFamily="49" charset="0"/>
              </a:rPr>
              <a:t>innerText</a:t>
            </a:r>
            <a:endParaRPr lang="es-ES" sz="2800" b="1" dirty="0">
              <a:solidFill>
                <a:schemeClr val="accent3"/>
              </a:solidFill>
              <a:latin typeface="Agency FB" panose="020B0503020202020204" pitchFamily="34" charset="0"/>
              <a:cs typeface="Courier New" panose="02070309020205020404" pitchFamily="49" charset="0"/>
            </a:endParaRPr>
          </a:p>
          <a:p>
            <a:pPr algn="ctr"/>
            <a:r>
              <a:rPr lang="es-ES" sz="2800" b="1" dirty="0">
                <a:latin typeface="Agency FB" panose="020B0503020202020204" pitchFamily="34" charset="0"/>
                <a:cs typeface="Courier New" panose="02070309020205020404" pitchFamily="49" charset="0"/>
              </a:rPr>
              <a:t>&lt;/p&gt;</a:t>
            </a:r>
          </a:p>
        </p:txBody>
      </p:sp>
    </p:spTree>
    <p:extLst>
      <p:ext uri="{BB962C8B-B14F-4D97-AF65-F5344CB8AC3E}">
        <p14:creationId xmlns:p14="http://schemas.microsoft.com/office/powerpoint/2010/main" val="3995302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862254"/>
            <a:ext cx="10180144" cy="6035652"/>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err="1"/>
              <a:t>innerHTML</a:t>
            </a:r>
            <a:endParaRPr lang="es-ES" sz="2600" b="1" dirty="0"/>
          </a:p>
          <a:p>
            <a:pPr algn="just"/>
            <a:r>
              <a:rPr lang="es-ES" sz="2400" dirty="0"/>
              <a:t>Esta propiedad permite cambiar el contenido HTML encerrado en un nodo. Es una propiedad muy utilizada ya que permite añadir o quitar contenido rápidamente a una página web. </a:t>
            </a:r>
          </a:p>
          <a:p>
            <a:pPr algn="just"/>
            <a:endParaRPr lang="es-ES" sz="2400" dirty="0"/>
          </a:p>
          <a:p>
            <a:pPr algn="just"/>
            <a:endParaRPr lang="es-ES" sz="2400" dirty="0"/>
          </a:p>
          <a:p>
            <a:pPr algn="just"/>
            <a:endParaRPr lang="es-ES" sz="1800" dirty="0"/>
          </a:p>
          <a:p>
            <a:pPr algn="just"/>
            <a:r>
              <a:rPr lang="es-ES" sz="2400" dirty="0"/>
              <a:t>Observa el uso de las comillas en:</a:t>
            </a:r>
          </a:p>
          <a:p>
            <a:pPr algn="just"/>
            <a:endParaRPr lang="es-ES" sz="2400" dirty="0"/>
          </a:p>
          <a:p>
            <a:pPr marL="357188" indent="0" algn="just">
              <a:buNone/>
            </a:pPr>
            <a:r>
              <a:rPr lang="es-ES" sz="2400" dirty="0"/>
              <a:t>Dado que el texto asignado contiene </a:t>
            </a:r>
            <a:r>
              <a:rPr lang="es-ES" sz="2400" b="1" dirty="0"/>
              <a:t>comillas dobles</a:t>
            </a:r>
            <a:r>
              <a:rPr lang="es-ES" sz="2400" dirty="0"/>
              <a:t> en el atributo </a:t>
            </a:r>
            <a:r>
              <a:rPr lang="es-ES" sz="2400" b="1" dirty="0" err="1"/>
              <a:t>href</a:t>
            </a:r>
            <a:r>
              <a:rPr lang="es-ES" sz="2400" dirty="0"/>
              <a:t>, encerramos todo el texto entre </a:t>
            </a:r>
            <a:r>
              <a:rPr lang="es-ES" sz="2400" b="1" dirty="0"/>
              <a:t>comillas simples</a:t>
            </a:r>
            <a:r>
              <a:rPr lang="es-ES" sz="2400" dirty="0"/>
              <a:t>. También funcionaría si lo hacemos al revés (primero dobles y luego simples).</a:t>
            </a:r>
          </a:p>
          <a:p>
            <a:pPr algn="just"/>
            <a:endParaRPr lang="es-ES" sz="2400" dirty="0"/>
          </a:p>
          <a:p>
            <a:pPr algn="just"/>
            <a:endParaRPr lang="es-ES" sz="2180" dirty="0">
              <a:solidFill>
                <a:srgbClr val="000000"/>
              </a:solidFill>
              <a:latin typeface="Courier New" panose="02070309020205020404" pitchFamily="49" charset="0"/>
            </a:endParaRPr>
          </a:p>
          <a:p>
            <a:pPr algn="just"/>
            <a:endParaRPr lang="es-ES" sz="2400" dirty="0"/>
          </a:p>
        </p:txBody>
      </p:sp>
      <p:sp>
        <p:nvSpPr>
          <p:cNvPr id="4" name="Rectángulo: esquinas redondeadas 3">
            <a:extLst>
              <a:ext uri="{FF2B5EF4-FFF2-40B4-BE49-F238E27FC236}">
                <a16:creationId xmlns:a16="http://schemas.microsoft.com/office/drawing/2014/main" id="{7B493219-D36A-33FF-FAEB-89E17C2E4B64}"/>
              </a:ext>
            </a:extLst>
          </p:cNvPr>
          <p:cNvSpPr/>
          <p:nvPr/>
        </p:nvSpPr>
        <p:spPr>
          <a:xfrm>
            <a:off x="3913296" y="3855501"/>
            <a:ext cx="3870253" cy="934734"/>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innerHTML.html</a:t>
            </a:r>
          </a:p>
        </p:txBody>
      </p:sp>
      <p:sp>
        <p:nvSpPr>
          <p:cNvPr id="5" name="Rectángulo: esquinas redondeadas 4">
            <a:extLst>
              <a:ext uri="{FF2B5EF4-FFF2-40B4-BE49-F238E27FC236}">
                <a16:creationId xmlns:a16="http://schemas.microsoft.com/office/drawing/2014/main" id="{607F797B-3761-F353-8CB2-5D9BFB250421}"/>
              </a:ext>
            </a:extLst>
          </p:cNvPr>
          <p:cNvSpPr/>
          <p:nvPr/>
        </p:nvSpPr>
        <p:spPr>
          <a:xfrm>
            <a:off x="10773715" y="3363369"/>
            <a:ext cx="2386360" cy="174698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2800" b="1" dirty="0">
                <a:solidFill>
                  <a:schemeClr val="bg1"/>
                </a:solidFill>
                <a:latin typeface="Agency FB" panose="020B0503020202020204" pitchFamily="34" charset="0"/>
                <a:cs typeface="Courier New" panose="02070309020205020404" pitchFamily="49" charset="0"/>
              </a:rPr>
              <a:t>&lt;</a:t>
            </a:r>
            <a:r>
              <a:rPr lang="es-ES" sz="2800" b="1" dirty="0" err="1">
                <a:solidFill>
                  <a:schemeClr val="bg1"/>
                </a:solidFill>
                <a:latin typeface="Agency FB" panose="020B0503020202020204" pitchFamily="34" charset="0"/>
                <a:cs typeface="Courier New" panose="02070309020205020404" pitchFamily="49" charset="0"/>
              </a:rPr>
              <a:t>div</a:t>
            </a:r>
            <a:r>
              <a:rPr lang="es-ES" sz="2800" b="1" dirty="0">
                <a:solidFill>
                  <a:schemeClr val="bg1"/>
                </a:solidFill>
                <a:latin typeface="Agency FB" panose="020B0503020202020204" pitchFamily="34" charset="0"/>
                <a:cs typeface="Courier New" panose="02070309020205020404" pitchFamily="49" charset="0"/>
              </a:rPr>
              <a:t>&gt;</a:t>
            </a:r>
          </a:p>
          <a:p>
            <a:pPr algn="ctr"/>
            <a:r>
              <a:rPr lang="es-ES" sz="2800" b="1" dirty="0" err="1">
                <a:solidFill>
                  <a:schemeClr val="tx2">
                    <a:lumMod val="50000"/>
                  </a:schemeClr>
                </a:solidFill>
                <a:latin typeface="Agency FB" panose="020B0503020202020204" pitchFamily="34" charset="0"/>
                <a:cs typeface="Courier New" panose="02070309020205020404" pitchFamily="49" charset="0"/>
              </a:rPr>
              <a:t>innerHTML</a:t>
            </a:r>
            <a:endParaRPr lang="es-ES" sz="2800" b="1" dirty="0">
              <a:solidFill>
                <a:schemeClr val="tx2">
                  <a:lumMod val="50000"/>
                </a:schemeClr>
              </a:solidFill>
              <a:latin typeface="Agency FB" panose="020B0503020202020204" pitchFamily="34" charset="0"/>
              <a:cs typeface="Courier New" panose="02070309020205020404" pitchFamily="49" charset="0"/>
            </a:endParaRPr>
          </a:p>
          <a:p>
            <a:pPr algn="ctr"/>
            <a:r>
              <a:rPr lang="es-ES" sz="2800" b="1" dirty="0">
                <a:solidFill>
                  <a:schemeClr val="bg1"/>
                </a:solidFill>
                <a:latin typeface="Agency FB" panose="020B0503020202020204" pitchFamily="34" charset="0"/>
                <a:cs typeface="Courier New" panose="02070309020205020404" pitchFamily="49" charset="0"/>
              </a:rPr>
              <a:t>&lt;/</a:t>
            </a:r>
            <a:r>
              <a:rPr lang="es-ES" sz="2800" b="1" dirty="0" err="1">
                <a:solidFill>
                  <a:schemeClr val="bg1"/>
                </a:solidFill>
                <a:latin typeface="Agency FB" panose="020B0503020202020204" pitchFamily="34" charset="0"/>
                <a:cs typeface="Courier New" panose="02070309020205020404" pitchFamily="49" charset="0"/>
              </a:rPr>
              <a:t>div</a:t>
            </a:r>
            <a:r>
              <a:rPr lang="es-ES" sz="2800" b="1" dirty="0">
                <a:solidFill>
                  <a:schemeClr val="bg1"/>
                </a:solidFill>
                <a:latin typeface="Agency FB" panose="020B0503020202020204" pitchFamily="34" charset="0"/>
                <a:cs typeface="Courier New" panose="02070309020205020404" pitchFamily="49" charset="0"/>
              </a:rPr>
              <a:t>&gt;</a:t>
            </a:r>
          </a:p>
        </p:txBody>
      </p:sp>
      <p:pic>
        <p:nvPicPr>
          <p:cNvPr id="9" name="Imagen 8">
            <a:extLst>
              <a:ext uri="{FF2B5EF4-FFF2-40B4-BE49-F238E27FC236}">
                <a16:creationId xmlns:a16="http://schemas.microsoft.com/office/drawing/2014/main" id="{2F436263-BC04-06A8-C61F-5A1B48BAF100}"/>
              </a:ext>
            </a:extLst>
          </p:cNvPr>
          <p:cNvPicPr>
            <a:picLocks noChangeAspect="1"/>
          </p:cNvPicPr>
          <p:nvPr/>
        </p:nvPicPr>
        <p:blipFill>
          <a:blip r:embed="rId3"/>
          <a:stretch>
            <a:fillRect/>
          </a:stretch>
        </p:blipFill>
        <p:spPr>
          <a:xfrm>
            <a:off x="750849" y="5506138"/>
            <a:ext cx="10500732" cy="509126"/>
          </a:xfrm>
          <a:prstGeom prst="rect">
            <a:avLst/>
          </a:prstGeom>
        </p:spPr>
      </p:pic>
    </p:spTree>
    <p:extLst>
      <p:ext uri="{BB962C8B-B14F-4D97-AF65-F5344CB8AC3E}">
        <p14:creationId xmlns:p14="http://schemas.microsoft.com/office/powerpoint/2010/main" val="116362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90567" y="1873405"/>
            <a:ext cx="10210043" cy="5449289"/>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err="1"/>
              <a:t>innerHTML</a:t>
            </a:r>
            <a:r>
              <a:rPr lang="es-ES" sz="2600" b="1" dirty="0"/>
              <a:t> VS </a:t>
            </a:r>
            <a:r>
              <a:rPr lang="es-ES" sz="2600" b="1" dirty="0" err="1"/>
              <a:t>innerText</a:t>
            </a:r>
            <a:endParaRPr lang="es-ES" sz="2600" b="1" dirty="0"/>
          </a:p>
          <a:p>
            <a:pPr algn="just"/>
            <a:r>
              <a:rPr lang="es-ES" sz="2400" dirty="0"/>
              <a:t>Para entender mejor la diferencia entre ambas propiedades retoca el código del ejemplo </a:t>
            </a:r>
            <a:r>
              <a:rPr lang="es-ES" sz="2400" b="1" dirty="0">
                <a:solidFill>
                  <a:srgbClr val="FF0000"/>
                </a:solidFill>
              </a:rPr>
              <a:t>innerHTML.html</a:t>
            </a:r>
            <a:r>
              <a:rPr lang="es-ES" sz="2400" dirty="0"/>
              <a:t> </a:t>
            </a:r>
            <a:r>
              <a:rPr lang="es-ES" sz="2400" b="1" dirty="0">
                <a:solidFill>
                  <a:schemeClr val="accent2"/>
                </a:solidFill>
              </a:rPr>
              <a:t>cambiando las asignaciones a la propiedad </a:t>
            </a:r>
            <a:r>
              <a:rPr lang="es-ES" sz="2400" b="1" dirty="0" err="1">
                <a:solidFill>
                  <a:srgbClr val="002060"/>
                </a:solidFill>
              </a:rPr>
              <a:t>innerHTML</a:t>
            </a:r>
            <a:r>
              <a:rPr lang="es-ES" sz="2400" b="1" dirty="0">
                <a:solidFill>
                  <a:srgbClr val="002060"/>
                </a:solidFill>
              </a:rPr>
              <a:t> por </a:t>
            </a:r>
            <a:r>
              <a:rPr lang="es-ES" sz="2400" b="1" dirty="0" err="1">
                <a:solidFill>
                  <a:srgbClr val="002060"/>
                </a:solidFill>
              </a:rPr>
              <a:t>innerText</a:t>
            </a:r>
            <a:r>
              <a:rPr lang="es-ES" sz="2400" dirty="0"/>
              <a:t> y observa el resultado:</a:t>
            </a:r>
          </a:p>
          <a:p>
            <a:pPr algn="just"/>
            <a:endParaRPr lang="es-ES" sz="2400" dirty="0"/>
          </a:p>
          <a:p>
            <a:pPr algn="just"/>
            <a:endParaRPr lang="es-ES" sz="2400" dirty="0"/>
          </a:p>
          <a:p>
            <a:pPr algn="just"/>
            <a:endParaRPr lang="es-ES" sz="3200" dirty="0"/>
          </a:p>
          <a:p>
            <a:pPr algn="just"/>
            <a:r>
              <a:rPr lang="es-ES" sz="2400" b="1" dirty="0" err="1">
                <a:solidFill>
                  <a:schemeClr val="accent2"/>
                </a:solidFill>
              </a:rPr>
              <a:t>innerText</a:t>
            </a:r>
            <a:r>
              <a:rPr lang="es-ES" sz="2400" dirty="0"/>
              <a:t> pinta el texto tal cual, </a:t>
            </a:r>
            <a:r>
              <a:rPr lang="es-ES" sz="2400" b="1" dirty="0">
                <a:solidFill>
                  <a:schemeClr val="accent4"/>
                </a:solidFill>
              </a:rPr>
              <a:t>SIN interpretar las etiquetas </a:t>
            </a:r>
            <a:r>
              <a:rPr lang="es-ES" sz="2400" dirty="0"/>
              <a:t>que se pudiera encontrar.</a:t>
            </a:r>
          </a:p>
          <a:p>
            <a:pPr algn="just"/>
            <a:r>
              <a:rPr lang="es-ES" sz="2400" dirty="0"/>
              <a:t>Sin embargo, </a:t>
            </a:r>
            <a:r>
              <a:rPr lang="es-ES" sz="2400" b="1" dirty="0" err="1">
                <a:solidFill>
                  <a:schemeClr val="accent2"/>
                </a:solidFill>
              </a:rPr>
              <a:t>innerHTML</a:t>
            </a:r>
            <a:r>
              <a:rPr lang="es-ES" sz="2400" b="1" dirty="0"/>
              <a:t> </a:t>
            </a:r>
            <a:r>
              <a:rPr lang="es-ES" sz="2400" dirty="0"/>
              <a:t>trabaja con </a:t>
            </a:r>
            <a:r>
              <a:rPr lang="es-ES" sz="2400" b="1" dirty="0">
                <a:solidFill>
                  <a:schemeClr val="accent5"/>
                </a:solidFill>
              </a:rPr>
              <a:t>fragmentos HTML </a:t>
            </a:r>
            <a:r>
              <a:rPr lang="es-ES" sz="2400" dirty="0"/>
              <a:t>que </a:t>
            </a:r>
            <a:r>
              <a:rPr lang="es-ES" sz="2400" b="1" dirty="0">
                <a:solidFill>
                  <a:srgbClr val="002060"/>
                </a:solidFill>
              </a:rPr>
              <a:t>SÍ SERÁN INTERPRETADOS</a:t>
            </a:r>
            <a:r>
              <a:rPr lang="es-ES" sz="2400" dirty="0"/>
              <a:t> por el navegador.</a:t>
            </a:r>
          </a:p>
          <a:p>
            <a:pPr algn="just"/>
            <a:endParaRPr lang="es-ES" sz="2180" dirty="0">
              <a:solidFill>
                <a:srgbClr val="000000"/>
              </a:solidFill>
              <a:latin typeface="Courier New" panose="02070309020205020404" pitchFamily="49" charset="0"/>
            </a:endParaRPr>
          </a:p>
          <a:p>
            <a:pPr algn="just"/>
            <a:endParaRPr lang="es-ES" sz="2400" dirty="0"/>
          </a:p>
        </p:txBody>
      </p:sp>
      <p:pic>
        <p:nvPicPr>
          <p:cNvPr id="5" name="Imagen 4">
            <a:extLst>
              <a:ext uri="{FF2B5EF4-FFF2-40B4-BE49-F238E27FC236}">
                <a16:creationId xmlns:a16="http://schemas.microsoft.com/office/drawing/2014/main" id="{3CF8E1A2-1D24-9314-3522-6EB6F33AF330}"/>
              </a:ext>
            </a:extLst>
          </p:cNvPr>
          <p:cNvPicPr>
            <a:picLocks noChangeAspect="1"/>
          </p:cNvPicPr>
          <p:nvPr/>
        </p:nvPicPr>
        <p:blipFill>
          <a:blip r:embed="rId3"/>
          <a:stretch>
            <a:fillRect/>
          </a:stretch>
        </p:blipFill>
        <p:spPr>
          <a:xfrm>
            <a:off x="1833986" y="3726518"/>
            <a:ext cx="8197710" cy="1347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descr="free-clipart-important-notice-9 | Chippewas of the Thames">
            <a:extLst>
              <a:ext uri="{FF2B5EF4-FFF2-40B4-BE49-F238E27FC236}">
                <a16:creationId xmlns:a16="http://schemas.microsoft.com/office/drawing/2014/main" id="{5F951CDE-6F02-857B-D290-CBB472676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566" y="2822418"/>
            <a:ext cx="2828925" cy="2619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603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862254"/>
            <a:ext cx="8789349" cy="6035652"/>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a:t>Legibilidad y versatilidad con las </a:t>
            </a:r>
            <a:r>
              <a:rPr lang="es-ES" sz="2600" b="1" dirty="0" err="1"/>
              <a:t>template</a:t>
            </a:r>
            <a:r>
              <a:rPr lang="es-ES" sz="2600" b="1" dirty="0"/>
              <a:t> </a:t>
            </a:r>
            <a:r>
              <a:rPr lang="es-ES" sz="2600" b="1" dirty="0" err="1"/>
              <a:t>strings</a:t>
            </a:r>
            <a:r>
              <a:rPr lang="es-ES" sz="2600" b="1" dirty="0"/>
              <a:t> </a:t>
            </a:r>
          </a:p>
          <a:p>
            <a:pPr algn="just"/>
            <a:r>
              <a:rPr lang="es-ES" sz="2400" dirty="0"/>
              <a:t>Si nuestro contenido HTML es muy largo y queremos que se lea algo mejor, tenemos que hacer algo así:</a:t>
            </a:r>
          </a:p>
          <a:p>
            <a:pPr algn="just"/>
            <a:r>
              <a:rPr lang="es-ES" sz="2400" dirty="0"/>
              <a:t>Esto </a:t>
            </a:r>
            <a:r>
              <a:rPr lang="es-ES" sz="2400" b="1" dirty="0">
                <a:solidFill>
                  <a:schemeClr val="accent5"/>
                </a:solidFill>
              </a:rPr>
              <a:t>no es muy cómodo</a:t>
            </a:r>
            <a:r>
              <a:rPr lang="es-ES" sz="2400" dirty="0"/>
              <a:t>… así que JS nos ofrece una herramienta MUY ÚTIL que son las </a:t>
            </a:r>
            <a:r>
              <a:rPr lang="es-ES" sz="2400" b="1" dirty="0" err="1">
                <a:solidFill>
                  <a:schemeClr val="accent2"/>
                </a:solidFill>
              </a:rPr>
              <a:t>template</a:t>
            </a:r>
            <a:r>
              <a:rPr lang="es-ES" sz="2400" b="1" dirty="0">
                <a:solidFill>
                  <a:schemeClr val="accent2"/>
                </a:solidFill>
              </a:rPr>
              <a:t> </a:t>
            </a:r>
            <a:r>
              <a:rPr lang="es-ES" sz="2400" b="1" dirty="0" err="1">
                <a:solidFill>
                  <a:schemeClr val="accent2"/>
                </a:solidFill>
              </a:rPr>
              <a:t>strings</a:t>
            </a:r>
            <a:r>
              <a:rPr lang="es-ES" sz="2400" dirty="0">
                <a:solidFill>
                  <a:schemeClr val="accent2"/>
                </a:solidFill>
              </a:rPr>
              <a:t> </a:t>
            </a:r>
            <a:r>
              <a:rPr lang="es-ES" sz="2400" dirty="0"/>
              <a:t>o "cadenas plantilla". Veamos un ejemplo:</a:t>
            </a:r>
          </a:p>
          <a:p>
            <a:pPr algn="just"/>
            <a:endParaRPr lang="es-ES" sz="2400" dirty="0"/>
          </a:p>
          <a:p>
            <a:pPr algn="just"/>
            <a:endParaRPr lang="es-ES" sz="2400" dirty="0"/>
          </a:p>
          <a:p>
            <a:pPr algn="just"/>
            <a:r>
              <a:rPr lang="es-ES" sz="2400" dirty="0"/>
              <a:t>El acento grave o </a:t>
            </a:r>
            <a:r>
              <a:rPr lang="es-ES" sz="2400" b="1" dirty="0">
                <a:solidFill>
                  <a:srgbClr val="002060"/>
                </a:solidFill>
              </a:rPr>
              <a:t>"</a:t>
            </a:r>
            <a:r>
              <a:rPr lang="es-ES" sz="2400" b="1" dirty="0" err="1">
                <a:solidFill>
                  <a:srgbClr val="002060"/>
                </a:solidFill>
              </a:rPr>
              <a:t>backtick</a:t>
            </a:r>
            <a:r>
              <a:rPr lang="es-ES" sz="2400" b="1" dirty="0">
                <a:solidFill>
                  <a:srgbClr val="002060"/>
                </a:solidFill>
              </a:rPr>
              <a:t>"</a:t>
            </a:r>
            <a:r>
              <a:rPr lang="es-ES" sz="2400" dirty="0"/>
              <a:t> se obtiene pulsando la tecla de la derecha de la P y después la barra espaciadora.</a:t>
            </a:r>
          </a:p>
          <a:p>
            <a:pPr algn="just"/>
            <a:r>
              <a:rPr lang="es-ES" sz="2400" dirty="0"/>
              <a:t>Además de poder escribir textos de varias líneas cómodamente, podemos usar expresiones </a:t>
            </a:r>
            <a:r>
              <a:rPr lang="es-ES" sz="2400" b="1" dirty="0">
                <a:solidFill>
                  <a:schemeClr val="accent5"/>
                </a:solidFill>
              </a:rPr>
              <a:t>${ </a:t>
            </a:r>
            <a:r>
              <a:rPr lang="es-ES" sz="2400" b="1" dirty="0" err="1">
                <a:solidFill>
                  <a:schemeClr val="accent5"/>
                </a:solidFill>
              </a:rPr>
              <a:t>expr</a:t>
            </a:r>
            <a:r>
              <a:rPr lang="es-ES" sz="2400" b="1" dirty="0">
                <a:solidFill>
                  <a:schemeClr val="accent5"/>
                </a:solidFill>
              </a:rPr>
              <a:t> } </a:t>
            </a:r>
            <a:r>
              <a:rPr lang="es-ES" sz="2400" dirty="0"/>
              <a:t>que se evaluarán en tiempo de ejecución. </a:t>
            </a:r>
            <a:r>
              <a:rPr lang="es-ES" sz="2400" b="1" dirty="0">
                <a:solidFill>
                  <a:srgbClr val="002060"/>
                </a:solidFill>
              </a:rPr>
              <a:t>¡Súper útil!</a:t>
            </a:r>
          </a:p>
          <a:p>
            <a:pPr algn="just"/>
            <a:endParaRPr lang="es-ES" sz="2400" dirty="0"/>
          </a:p>
          <a:p>
            <a:pPr algn="just"/>
            <a:endParaRPr lang="es-ES" sz="2400" dirty="0"/>
          </a:p>
          <a:p>
            <a:pPr algn="just"/>
            <a:endParaRPr lang="es-ES" sz="2180" dirty="0">
              <a:solidFill>
                <a:srgbClr val="000000"/>
              </a:solidFill>
              <a:latin typeface="Courier New" panose="02070309020205020404" pitchFamily="49" charset="0"/>
            </a:endParaRPr>
          </a:p>
          <a:p>
            <a:pPr algn="just"/>
            <a:endParaRPr lang="es-ES" sz="2400" dirty="0"/>
          </a:p>
        </p:txBody>
      </p:sp>
      <p:sp>
        <p:nvSpPr>
          <p:cNvPr id="4" name="Rectángulo: esquinas redondeadas 3">
            <a:extLst>
              <a:ext uri="{FF2B5EF4-FFF2-40B4-BE49-F238E27FC236}">
                <a16:creationId xmlns:a16="http://schemas.microsoft.com/office/drawing/2014/main" id="{7B493219-D36A-33FF-FAEB-89E17C2E4B64}"/>
              </a:ext>
            </a:extLst>
          </p:cNvPr>
          <p:cNvSpPr/>
          <p:nvPr/>
        </p:nvSpPr>
        <p:spPr>
          <a:xfrm>
            <a:off x="2970888" y="4574316"/>
            <a:ext cx="3870253"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templateStrings.html</a:t>
            </a:r>
          </a:p>
        </p:txBody>
      </p:sp>
      <p:pic>
        <p:nvPicPr>
          <p:cNvPr id="8" name="Imagen 7">
            <a:extLst>
              <a:ext uri="{FF2B5EF4-FFF2-40B4-BE49-F238E27FC236}">
                <a16:creationId xmlns:a16="http://schemas.microsoft.com/office/drawing/2014/main" id="{EDAD3AF6-B3F9-1FCD-F158-3AC70A048EA4}"/>
              </a:ext>
            </a:extLst>
          </p:cNvPr>
          <p:cNvPicPr>
            <a:picLocks noChangeAspect="1"/>
          </p:cNvPicPr>
          <p:nvPr/>
        </p:nvPicPr>
        <p:blipFill>
          <a:blip r:embed="rId3"/>
          <a:stretch>
            <a:fillRect/>
          </a:stretch>
        </p:blipFill>
        <p:spPr>
          <a:xfrm>
            <a:off x="9147749" y="2132403"/>
            <a:ext cx="4193498" cy="1756395"/>
          </a:xfrm>
          <a:prstGeom prst="rect">
            <a:avLst/>
          </a:prstGeom>
          <a:ln>
            <a:noFill/>
          </a:ln>
          <a:effectLst>
            <a:outerShdw blurRad="292100" dist="139700" dir="2700000" algn="tl" rotWithShape="0">
              <a:srgbClr val="333333">
                <a:alpha val="65000"/>
              </a:srgbClr>
            </a:outerShdw>
          </a:effectLst>
        </p:spPr>
      </p:pic>
      <p:sp>
        <p:nvSpPr>
          <p:cNvPr id="9" name="Flecha: a la derecha 8">
            <a:extLst>
              <a:ext uri="{FF2B5EF4-FFF2-40B4-BE49-F238E27FC236}">
                <a16:creationId xmlns:a16="http://schemas.microsoft.com/office/drawing/2014/main" id="{E39CF36E-B47B-1764-9C89-AE4DB2A92903}"/>
              </a:ext>
            </a:extLst>
          </p:cNvPr>
          <p:cNvSpPr/>
          <p:nvPr/>
        </p:nvSpPr>
        <p:spPr>
          <a:xfrm>
            <a:off x="7019125" y="2809358"/>
            <a:ext cx="1918741" cy="4024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Cómo poner acentos o tildes en Word ≫ Métodos">
            <a:extLst>
              <a:ext uri="{FF2B5EF4-FFF2-40B4-BE49-F238E27FC236}">
                <a16:creationId xmlns:a16="http://schemas.microsoft.com/office/drawing/2014/main" id="{3295F772-6A8F-2068-76F6-29DA0AC78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105" r="-1" b="39541"/>
          <a:stretch/>
        </p:blipFill>
        <p:spPr bwMode="auto">
          <a:xfrm>
            <a:off x="9101166" y="4639456"/>
            <a:ext cx="2178931" cy="1176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3,203 imágenes de Keyboard space bar - Imágenes, fotos y vectores de stock  | Shutterstock">
            <a:extLst>
              <a:ext uri="{FF2B5EF4-FFF2-40B4-BE49-F238E27FC236}">
                <a16:creationId xmlns:a16="http://schemas.microsoft.com/office/drawing/2014/main" id="{676C8B4C-3DB2-6F16-B36D-EA9921067D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64" t="15628" r="5215" b="26898"/>
          <a:stretch/>
        </p:blipFill>
        <p:spPr bwMode="auto">
          <a:xfrm>
            <a:off x="11429934" y="4699885"/>
            <a:ext cx="1888506" cy="1078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Rectángulo: esquinas redondeadas 11">
            <a:extLst>
              <a:ext uri="{FF2B5EF4-FFF2-40B4-BE49-F238E27FC236}">
                <a16:creationId xmlns:a16="http://schemas.microsoft.com/office/drawing/2014/main" id="{EE9E72E6-D7C1-FF5A-CFEE-44F4C115F9F6}"/>
              </a:ext>
            </a:extLst>
          </p:cNvPr>
          <p:cNvSpPr/>
          <p:nvPr/>
        </p:nvSpPr>
        <p:spPr>
          <a:xfrm>
            <a:off x="9846501" y="6344039"/>
            <a:ext cx="3141608" cy="7944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Realiza los ejercicios 18-21 del boletín de problemas</a:t>
            </a:r>
          </a:p>
        </p:txBody>
      </p:sp>
      <p:sp>
        <p:nvSpPr>
          <p:cNvPr id="3" name="Cruz 2">
            <a:extLst>
              <a:ext uri="{FF2B5EF4-FFF2-40B4-BE49-F238E27FC236}">
                <a16:creationId xmlns:a16="http://schemas.microsoft.com/office/drawing/2014/main" id="{DD1B4590-C048-A5B7-E9AF-C57C546D4E67}"/>
              </a:ext>
            </a:extLst>
          </p:cNvPr>
          <p:cNvSpPr/>
          <p:nvPr/>
        </p:nvSpPr>
        <p:spPr>
          <a:xfrm>
            <a:off x="11050160" y="4959699"/>
            <a:ext cx="524108" cy="470945"/>
          </a:xfrm>
          <a:prstGeom prst="plus">
            <a:avLst>
              <a:gd name="adj" fmla="val 3856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514013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594585" cy="520089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a:t>Los atributos se convierten en propiedades automáticamente</a:t>
            </a:r>
          </a:p>
          <a:p>
            <a:pPr algn="just"/>
            <a:r>
              <a:rPr lang="es-ES" sz="2400" dirty="0"/>
              <a:t>Sabemos que cada etiqueta HTML tiene su propio conjunto de atributos:</a:t>
            </a:r>
          </a:p>
          <a:p>
            <a:pPr algn="just"/>
            <a:endParaRPr lang="es-ES" sz="2400" dirty="0"/>
          </a:p>
          <a:p>
            <a:pPr algn="just"/>
            <a:endParaRPr lang="es-ES" sz="2400" dirty="0"/>
          </a:p>
          <a:p>
            <a:pPr algn="just"/>
            <a:endParaRPr lang="es-ES" sz="2400" dirty="0"/>
          </a:p>
          <a:p>
            <a:pPr algn="just"/>
            <a:r>
              <a:rPr lang="es-ES" sz="2400" dirty="0"/>
              <a:t>Cuando se crea el DOM todos los atributos de una etiqueta </a:t>
            </a:r>
            <a:r>
              <a:rPr lang="es-ES" sz="2400" b="1" dirty="0">
                <a:solidFill>
                  <a:schemeClr val="accent4"/>
                </a:solidFill>
              </a:rPr>
              <a:t>se convierten automáticamente en propiedades con el mismo nombre</a:t>
            </a:r>
            <a:r>
              <a:rPr lang="es-ES" sz="2400" dirty="0"/>
              <a:t>. De este modo, siguiendo con el ejemplo anterior, podríamos escribir:</a:t>
            </a:r>
          </a:p>
          <a:p>
            <a:pPr algn="just"/>
            <a:endParaRPr lang="es-ES" sz="2180" dirty="0">
              <a:solidFill>
                <a:srgbClr val="000000"/>
              </a:solidFill>
              <a:latin typeface="Courier New" panose="02070309020205020404" pitchFamily="49" charset="0"/>
            </a:endParaRPr>
          </a:p>
          <a:p>
            <a:pPr algn="just"/>
            <a:endParaRPr lang="es-ES" sz="2400" dirty="0"/>
          </a:p>
        </p:txBody>
      </p:sp>
      <p:pic>
        <p:nvPicPr>
          <p:cNvPr id="10" name="Imagen 9">
            <a:extLst>
              <a:ext uri="{FF2B5EF4-FFF2-40B4-BE49-F238E27FC236}">
                <a16:creationId xmlns:a16="http://schemas.microsoft.com/office/drawing/2014/main" id="{351A909D-3AB7-4E75-973F-594F6F6F02EE}"/>
              </a:ext>
            </a:extLst>
          </p:cNvPr>
          <p:cNvPicPr>
            <a:picLocks noChangeAspect="1"/>
          </p:cNvPicPr>
          <p:nvPr/>
        </p:nvPicPr>
        <p:blipFill>
          <a:blip r:embed="rId3"/>
          <a:stretch>
            <a:fillRect/>
          </a:stretch>
        </p:blipFill>
        <p:spPr>
          <a:xfrm>
            <a:off x="1639550" y="2870666"/>
            <a:ext cx="8059086" cy="1409285"/>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D5543784-D31A-6672-DD6A-F3670D0C0C4C}"/>
              </a:ext>
            </a:extLst>
          </p:cNvPr>
          <p:cNvPicPr>
            <a:picLocks noChangeAspect="1"/>
          </p:cNvPicPr>
          <p:nvPr/>
        </p:nvPicPr>
        <p:blipFill>
          <a:blip r:embed="rId4"/>
          <a:stretch>
            <a:fillRect/>
          </a:stretch>
        </p:blipFill>
        <p:spPr>
          <a:xfrm>
            <a:off x="6240998" y="5896389"/>
            <a:ext cx="5301428" cy="1071152"/>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04176F42-5070-8F5B-ED25-51FB93236FA5}"/>
              </a:ext>
            </a:extLst>
          </p:cNvPr>
          <p:cNvPicPr>
            <a:picLocks noChangeAspect="1"/>
          </p:cNvPicPr>
          <p:nvPr/>
        </p:nvPicPr>
        <p:blipFill>
          <a:blip r:embed="rId5"/>
          <a:stretch>
            <a:fillRect/>
          </a:stretch>
        </p:blipFill>
        <p:spPr>
          <a:xfrm>
            <a:off x="690484" y="5756599"/>
            <a:ext cx="5301429" cy="1350732"/>
          </a:xfrm>
          <a:prstGeom prst="rect">
            <a:avLst/>
          </a:prstGeom>
        </p:spPr>
      </p:pic>
      <p:sp>
        <p:nvSpPr>
          <p:cNvPr id="3" name="Rectángulo: esquinas redondeadas 2">
            <a:extLst>
              <a:ext uri="{FF2B5EF4-FFF2-40B4-BE49-F238E27FC236}">
                <a16:creationId xmlns:a16="http://schemas.microsoft.com/office/drawing/2014/main" id="{943A3AF8-2E08-D557-AA09-B18E3156AD54}"/>
              </a:ext>
            </a:extLst>
          </p:cNvPr>
          <p:cNvSpPr/>
          <p:nvPr/>
        </p:nvSpPr>
        <p:spPr>
          <a:xfrm>
            <a:off x="11079894" y="3466535"/>
            <a:ext cx="2006520" cy="1409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los ejercicios 22-23 del boletín de problemas</a:t>
            </a:r>
          </a:p>
        </p:txBody>
      </p:sp>
      <p:pic>
        <p:nvPicPr>
          <p:cNvPr id="1026" name="Picture 2" descr="Free photo Thumbs Up Smiley Face Face Smiley Happy Emoji - Max Pixel">
            <a:extLst>
              <a:ext uri="{FF2B5EF4-FFF2-40B4-BE49-F238E27FC236}">
                <a16:creationId xmlns:a16="http://schemas.microsoft.com/office/drawing/2014/main" id="{A1CFF88C-EB66-D518-C180-5B905FD84C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2505" y="6180226"/>
            <a:ext cx="1663908" cy="1163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00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69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594585" cy="520089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a:t>Modificando las clases CSS</a:t>
            </a:r>
          </a:p>
          <a:p>
            <a:pPr algn="just"/>
            <a:r>
              <a:rPr lang="es-ES" sz="2400" dirty="0"/>
              <a:t>Estilizar/maquetar elementos del HTML pasa por realizar dos tareas:</a:t>
            </a:r>
          </a:p>
          <a:p>
            <a:pPr lvl="1" algn="just"/>
            <a:r>
              <a:rPr lang="es-ES" sz="2180" b="1" dirty="0"/>
              <a:t>En el HTML</a:t>
            </a:r>
            <a:r>
              <a:rPr lang="es-ES" sz="2180" dirty="0"/>
              <a:t>: identificar al elemento que queremos tratar, usualmente mediante el uso de atributos </a:t>
            </a:r>
            <a:r>
              <a:rPr lang="es-ES" sz="2180" b="1" dirty="0" err="1"/>
              <a:t>class</a:t>
            </a:r>
            <a:r>
              <a:rPr lang="es-ES" sz="2180" b="1" dirty="0"/>
              <a:t> </a:t>
            </a:r>
            <a:r>
              <a:rPr lang="es-ES" sz="2180" dirty="0"/>
              <a:t>o</a:t>
            </a:r>
            <a:r>
              <a:rPr lang="es-ES" sz="2180" b="1" dirty="0"/>
              <a:t> id</a:t>
            </a:r>
            <a:r>
              <a:rPr lang="es-ES" sz="2180" dirty="0"/>
              <a:t>.</a:t>
            </a:r>
          </a:p>
          <a:p>
            <a:pPr lvl="1" algn="just"/>
            <a:r>
              <a:rPr lang="es-ES" sz="2180" b="1" dirty="0"/>
              <a:t>En el CSS</a:t>
            </a:r>
            <a:r>
              <a:rPr lang="es-ES" sz="2180" dirty="0"/>
              <a:t>: seleccionar el elemento identificado y añadirle propiedades CSS.</a:t>
            </a:r>
          </a:p>
          <a:p>
            <a:pPr algn="just"/>
            <a:r>
              <a:rPr lang="es-ES" sz="2400" dirty="0"/>
              <a:t>Veamos cómo podemos estilizar/maquetar dinámicamente usando JS: </a:t>
            </a:r>
          </a:p>
          <a:p>
            <a:pPr algn="just"/>
            <a:endParaRPr lang="es-ES" sz="2400" dirty="0"/>
          </a:p>
          <a:p>
            <a:pPr algn="just"/>
            <a:endParaRPr lang="es-ES" sz="2400" dirty="0"/>
          </a:p>
          <a:p>
            <a:pPr algn="just"/>
            <a:r>
              <a:rPr lang="es-ES" sz="2400" dirty="0"/>
              <a:t>La propiedad </a:t>
            </a:r>
            <a:r>
              <a:rPr lang="es-ES" sz="2400" b="1" dirty="0" err="1">
                <a:solidFill>
                  <a:schemeClr val="accent5"/>
                </a:solidFill>
              </a:rPr>
              <a:t>classList</a:t>
            </a:r>
            <a:r>
              <a:rPr lang="es-ES" sz="2400" dirty="0"/>
              <a:t> de un elemento nos permite acceder su la lista de clases CSS para poder modificarla cómodamente con los métodos </a:t>
            </a:r>
            <a:r>
              <a:rPr lang="es-ES" sz="2400" b="1" dirty="0" err="1">
                <a:solidFill>
                  <a:schemeClr val="accent2"/>
                </a:solidFill>
              </a:rPr>
              <a:t>add</a:t>
            </a:r>
            <a:r>
              <a:rPr lang="es-ES" sz="2400" b="1" dirty="0">
                <a:solidFill>
                  <a:schemeClr val="accent2"/>
                </a:solidFill>
              </a:rPr>
              <a:t>, </a:t>
            </a:r>
            <a:r>
              <a:rPr lang="es-ES" sz="2400" b="1" dirty="0" err="1">
                <a:solidFill>
                  <a:schemeClr val="accent2"/>
                </a:solidFill>
              </a:rPr>
              <a:t>remove</a:t>
            </a:r>
            <a:r>
              <a:rPr lang="es-ES" sz="2400" b="1" dirty="0">
                <a:solidFill>
                  <a:schemeClr val="accent2"/>
                </a:solidFill>
              </a:rPr>
              <a:t> o </a:t>
            </a:r>
            <a:r>
              <a:rPr lang="es-ES" sz="2400" b="1" dirty="0" err="1">
                <a:solidFill>
                  <a:schemeClr val="accent2"/>
                </a:solidFill>
              </a:rPr>
              <a:t>toggle</a:t>
            </a:r>
            <a:r>
              <a:rPr lang="es-ES" sz="2400" b="1" dirty="0">
                <a:solidFill>
                  <a:schemeClr val="accent2"/>
                </a:solidFill>
              </a:rPr>
              <a:t> </a:t>
            </a:r>
            <a:r>
              <a:rPr lang="es-ES" sz="2400" dirty="0"/>
              <a:t>(alternar).</a:t>
            </a:r>
          </a:p>
          <a:p>
            <a:pPr algn="just"/>
            <a:endParaRPr lang="es-ES" sz="2180" dirty="0">
              <a:solidFill>
                <a:srgbClr val="000000"/>
              </a:solidFill>
              <a:latin typeface="Courier New" panose="02070309020205020404" pitchFamily="49" charset="0"/>
            </a:endParaRPr>
          </a:p>
          <a:p>
            <a:pPr algn="just"/>
            <a:endParaRPr lang="es-ES" sz="2400" dirty="0"/>
          </a:p>
        </p:txBody>
      </p:sp>
      <p:sp>
        <p:nvSpPr>
          <p:cNvPr id="4" name="Rectángulo: esquinas redondeadas 3">
            <a:extLst>
              <a:ext uri="{FF2B5EF4-FFF2-40B4-BE49-F238E27FC236}">
                <a16:creationId xmlns:a16="http://schemas.microsoft.com/office/drawing/2014/main" id="{9D28739E-7996-C367-0D0E-6FC7FA4CC971}"/>
              </a:ext>
            </a:extLst>
          </p:cNvPr>
          <p:cNvSpPr/>
          <p:nvPr/>
        </p:nvSpPr>
        <p:spPr>
          <a:xfrm>
            <a:off x="3810028" y="4716550"/>
            <a:ext cx="3870253"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classList.html</a:t>
            </a:r>
          </a:p>
        </p:txBody>
      </p:sp>
      <p:pic>
        <p:nvPicPr>
          <p:cNvPr id="5" name="Picture 2" descr="The Classlist API - DEV Community">
            <a:extLst>
              <a:ext uri="{FF2B5EF4-FFF2-40B4-BE49-F238E27FC236}">
                <a16:creationId xmlns:a16="http://schemas.microsoft.com/office/drawing/2014/main" id="{AD5CBCC0-3266-8661-E6D8-6C44A5C371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315"/>
          <a:stretch/>
        </p:blipFill>
        <p:spPr bwMode="auto">
          <a:xfrm rot="5400000">
            <a:off x="9789524" y="3807356"/>
            <a:ext cx="4854013" cy="192990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3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2 – Versiones ECMAScript</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7"/>
            <a:ext cx="10316582" cy="5741297"/>
          </a:xfrm>
        </p:spPr>
        <p:txBody>
          <a:bodyPr>
            <a:normAutofit/>
          </a:bodyPr>
          <a:lstStyle/>
          <a:p>
            <a:pPr marL="0" indent="0" algn="just">
              <a:buNone/>
            </a:pPr>
            <a:r>
              <a:rPr lang="es-ES" sz="3200" b="1" dirty="0"/>
              <a:t>2 – Versiones ECMAScript</a:t>
            </a:r>
          </a:p>
          <a:p>
            <a:pPr lvl="0" algn="just"/>
            <a:r>
              <a:rPr lang="es-ES" sz="2800" dirty="0"/>
              <a:t>JS fue ganando fama desde que nació y los distintos navegadores desarrollaban  sus propios intérpretes del lenguaje. Esto provocó </a:t>
            </a:r>
            <a:r>
              <a:rPr lang="es-ES" sz="2800" b="1" dirty="0"/>
              <a:t>"</a:t>
            </a:r>
            <a:r>
              <a:rPr lang="es-ES" sz="2800" b="1" dirty="0">
                <a:solidFill>
                  <a:schemeClr val="accent5"/>
                </a:solidFill>
              </a:rPr>
              <a:t>divergencias en la ejecución</a:t>
            </a:r>
            <a:r>
              <a:rPr lang="es-ES" sz="2800" b="1" dirty="0"/>
              <a:t>" </a:t>
            </a:r>
            <a:r>
              <a:rPr lang="es-ES" sz="2800" dirty="0"/>
              <a:t>y que un mismo código se podía comportar de forma distinta dependiendo del navegador que lo ejecutase.</a:t>
            </a:r>
          </a:p>
          <a:p>
            <a:pPr lvl="0" algn="just"/>
            <a:r>
              <a:rPr lang="es-ES" sz="2800" dirty="0"/>
              <a:t>La ECMA (</a:t>
            </a:r>
            <a:r>
              <a:rPr lang="es-ES" sz="2800" dirty="0" err="1"/>
              <a:t>European</a:t>
            </a:r>
            <a:r>
              <a:rPr lang="es-ES" sz="2800" dirty="0"/>
              <a:t> </a:t>
            </a:r>
            <a:r>
              <a:rPr lang="es-ES" sz="2800" dirty="0" err="1"/>
              <a:t>Computer</a:t>
            </a:r>
            <a:r>
              <a:rPr lang="es-ES" sz="2800" dirty="0"/>
              <a:t> </a:t>
            </a:r>
            <a:r>
              <a:rPr lang="es-ES" sz="2800" dirty="0" err="1"/>
              <a:t>Manufacturers</a:t>
            </a:r>
            <a:r>
              <a:rPr lang="es-ES" sz="2800" dirty="0"/>
              <a:t> </a:t>
            </a:r>
            <a:r>
              <a:rPr lang="es-ES" sz="2800" dirty="0" err="1"/>
              <a:t>Association</a:t>
            </a:r>
            <a:r>
              <a:rPr lang="es-ES" sz="2800" dirty="0"/>
              <a:t>) decide intervenir y crear </a:t>
            </a:r>
            <a:r>
              <a:rPr lang="es-ES" sz="2800" b="1" dirty="0"/>
              <a:t>ECMAScript</a:t>
            </a:r>
            <a:r>
              <a:rPr lang="es-ES" sz="2800" dirty="0"/>
              <a:t> que es una especificación de cómo debe interpretarse el código JS.</a:t>
            </a:r>
          </a:p>
          <a:p>
            <a:pPr lvl="0" algn="just"/>
            <a:r>
              <a:rPr lang="es-ES" sz="2800" dirty="0"/>
              <a:t>Técnicamente JavaScript y ECMAScript son dos cosas distintas, pero coloquialmente son términos intercambiables.</a:t>
            </a:r>
          </a:p>
        </p:txBody>
      </p:sp>
      <p:pic>
        <p:nvPicPr>
          <p:cNvPr id="3076" name="Picture 4" descr="Qué es ES6 y cómo estudiarlo">
            <a:extLst>
              <a:ext uri="{FF2B5EF4-FFF2-40B4-BE49-F238E27FC236}">
                <a16:creationId xmlns:a16="http://schemas.microsoft.com/office/drawing/2014/main" id="{BEC8E7E6-46F7-4608-866C-4F84AE909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071151" y="3289352"/>
            <a:ext cx="6223320" cy="15966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838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etter Interview Preparation: 3. Practice Makes Perfect | Graduate Rescue's  Blog">
            <a:extLst>
              <a:ext uri="{FF2B5EF4-FFF2-40B4-BE49-F238E27FC236}">
                <a16:creationId xmlns:a16="http://schemas.microsoft.com/office/drawing/2014/main" id="{E5D2CA84-3CD6-0258-8222-6697DEBC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030" y="2398718"/>
            <a:ext cx="2971745" cy="309863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367266" cy="520089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Además, la propiedad </a:t>
            </a:r>
            <a:r>
              <a:rPr lang="es-ES" sz="2400" b="1" dirty="0" err="1">
                <a:solidFill>
                  <a:schemeClr val="accent2"/>
                </a:solidFill>
              </a:rPr>
              <a:t>classList</a:t>
            </a:r>
            <a:r>
              <a:rPr lang="es-ES" sz="2400" dirty="0"/>
              <a:t> nos ofrece otros métodos de interés:</a:t>
            </a:r>
          </a:p>
          <a:p>
            <a:pPr lvl="1" algn="just"/>
            <a:r>
              <a:rPr lang="es-ES" sz="2180" b="1" dirty="0" err="1">
                <a:solidFill>
                  <a:schemeClr val="accent3"/>
                </a:solidFill>
              </a:rPr>
              <a:t>contains</a:t>
            </a:r>
            <a:r>
              <a:rPr lang="es-ES" sz="2180" b="1" dirty="0">
                <a:solidFill>
                  <a:schemeClr val="accent3"/>
                </a:solidFill>
              </a:rPr>
              <a:t> ("clase") </a:t>
            </a:r>
            <a:r>
              <a:rPr lang="es-ES" sz="2180" dirty="0"/>
              <a:t>devuelve true si la lista de clases contiene la que se pasa como parámetro.</a:t>
            </a:r>
          </a:p>
          <a:p>
            <a:pPr lvl="1" algn="just"/>
            <a:r>
              <a:rPr lang="es-ES" sz="2180" b="1" dirty="0" err="1">
                <a:solidFill>
                  <a:schemeClr val="accent4"/>
                </a:solidFill>
              </a:rPr>
              <a:t>replace</a:t>
            </a:r>
            <a:r>
              <a:rPr lang="es-ES" sz="2180" b="1" dirty="0">
                <a:solidFill>
                  <a:schemeClr val="accent4"/>
                </a:solidFill>
              </a:rPr>
              <a:t> ("clase", "</a:t>
            </a:r>
            <a:r>
              <a:rPr lang="es-ES" sz="2180" b="1" dirty="0" err="1">
                <a:solidFill>
                  <a:schemeClr val="accent4"/>
                </a:solidFill>
              </a:rPr>
              <a:t>claseNueva</a:t>
            </a:r>
            <a:r>
              <a:rPr lang="es-ES" sz="2180" b="1" dirty="0">
                <a:solidFill>
                  <a:schemeClr val="accent4"/>
                </a:solidFill>
              </a:rPr>
              <a:t>") </a:t>
            </a:r>
            <a:r>
              <a:rPr lang="es-ES" sz="2180" dirty="0"/>
              <a:t>reemplaza la "clase", si existe, por la "</a:t>
            </a:r>
            <a:r>
              <a:rPr lang="es-ES" sz="2180" dirty="0" err="1"/>
              <a:t>claseNueva</a:t>
            </a:r>
            <a:r>
              <a:rPr lang="es-ES" sz="2180" dirty="0"/>
              <a:t>".</a:t>
            </a:r>
          </a:p>
          <a:p>
            <a:pPr algn="just"/>
            <a:r>
              <a:rPr lang="es-ES" sz="2400" dirty="0"/>
              <a:t>También podemos </a:t>
            </a:r>
            <a:r>
              <a:rPr lang="es-ES" sz="2400" b="1" dirty="0">
                <a:solidFill>
                  <a:schemeClr val="accent5"/>
                </a:solidFill>
              </a:rPr>
              <a:t>eliminar todos los valores de la lista de clases </a:t>
            </a:r>
            <a:r>
              <a:rPr lang="es-ES" sz="2400" dirty="0"/>
              <a:t>asignando la cadena vacía a la propiedad </a:t>
            </a:r>
            <a:r>
              <a:rPr lang="es-ES" sz="2400" dirty="0" err="1"/>
              <a:t>classList</a:t>
            </a:r>
            <a:r>
              <a:rPr lang="es-ES" sz="2400" dirty="0"/>
              <a:t>: </a:t>
            </a:r>
          </a:p>
          <a:p>
            <a:pPr algn="just"/>
            <a:endParaRPr lang="es-ES" sz="2400" dirty="0"/>
          </a:p>
          <a:p>
            <a:pPr algn="just"/>
            <a:endParaRPr lang="es-ES" sz="2800" dirty="0"/>
          </a:p>
          <a:p>
            <a:pPr algn="just"/>
            <a:r>
              <a:rPr lang="es-ES" sz="2400" dirty="0"/>
              <a:t>Y añadir varias clases en una sola llamada al método </a:t>
            </a:r>
            <a:r>
              <a:rPr lang="es-ES" sz="2400" b="1" dirty="0" err="1"/>
              <a:t>add</a:t>
            </a:r>
            <a:r>
              <a:rPr lang="es-ES" sz="2400" dirty="0"/>
              <a:t>:</a:t>
            </a:r>
          </a:p>
          <a:p>
            <a:pPr algn="just"/>
            <a:endParaRPr lang="es-ES" sz="2400" dirty="0"/>
          </a:p>
          <a:p>
            <a:pPr algn="just"/>
            <a:endParaRPr lang="es-ES" sz="2180" dirty="0">
              <a:solidFill>
                <a:srgbClr val="000000"/>
              </a:solidFill>
              <a:latin typeface="Courier New" panose="02070309020205020404" pitchFamily="49" charset="0"/>
            </a:endParaRPr>
          </a:p>
          <a:p>
            <a:pPr algn="just"/>
            <a:endParaRPr lang="es-ES" sz="2400" dirty="0"/>
          </a:p>
        </p:txBody>
      </p:sp>
      <p:pic>
        <p:nvPicPr>
          <p:cNvPr id="8" name="Imagen 7">
            <a:extLst>
              <a:ext uri="{FF2B5EF4-FFF2-40B4-BE49-F238E27FC236}">
                <a16:creationId xmlns:a16="http://schemas.microsoft.com/office/drawing/2014/main" id="{0469B00C-FFDC-A274-AA6C-3B009C0862DA}"/>
              </a:ext>
            </a:extLst>
          </p:cNvPr>
          <p:cNvPicPr>
            <a:picLocks noChangeAspect="1"/>
          </p:cNvPicPr>
          <p:nvPr/>
        </p:nvPicPr>
        <p:blipFill>
          <a:blip r:embed="rId4"/>
          <a:stretch>
            <a:fillRect/>
          </a:stretch>
        </p:blipFill>
        <p:spPr>
          <a:xfrm>
            <a:off x="2478954" y="4885384"/>
            <a:ext cx="6051729" cy="948940"/>
          </a:xfrm>
          <a:prstGeom prst="rect">
            <a:avLst/>
          </a:prstGeom>
        </p:spPr>
      </p:pic>
      <p:sp>
        <p:nvSpPr>
          <p:cNvPr id="9" name="Rectángulo: esquinas redondeadas 8">
            <a:extLst>
              <a:ext uri="{FF2B5EF4-FFF2-40B4-BE49-F238E27FC236}">
                <a16:creationId xmlns:a16="http://schemas.microsoft.com/office/drawing/2014/main" id="{036792AA-7317-0254-0937-6DC4A8E12695}"/>
              </a:ext>
            </a:extLst>
          </p:cNvPr>
          <p:cNvSpPr/>
          <p:nvPr/>
        </p:nvSpPr>
        <p:spPr>
          <a:xfrm>
            <a:off x="10596989" y="5888043"/>
            <a:ext cx="2713825" cy="1130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los ejercicios 24-26 del boletín de problemas</a:t>
            </a:r>
          </a:p>
        </p:txBody>
      </p:sp>
      <p:pic>
        <p:nvPicPr>
          <p:cNvPr id="4" name="Imagen 3">
            <a:extLst>
              <a:ext uri="{FF2B5EF4-FFF2-40B4-BE49-F238E27FC236}">
                <a16:creationId xmlns:a16="http://schemas.microsoft.com/office/drawing/2014/main" id="{C0476EE3-1147-2C3C-0FFB-5A6B1DF55D9D}"/>
              </a:ext>
            </a:extLst>
          </p:cNvPr>
          <p:cNvPicPr>
            <a:picLocks noChangeAspect="1"/>
          </p:cNvPicPr>
          <p:nvPr/>
        </p:nvPicPr>
        <p:blipFill>
          <a:blip r:embed="rId5"/>
          <a:stretch>
            <a:fillRect/>
          </a:stretch>
        </p:blipFill>
        <p:spPr>
          <a:xfrm>
            <a:off x="1713868" y="6571630"/>
            <a:ext cx="7581900" cy="571500"/>
          </a:xfrm>
          <a:prstGeom prst="rect">
            <a:avLst/>
          </a:prstGeom>
        </p:spPr>
      </p:pic>
    </p:spTree>
    <p:extLst>
      <p:ext uri="{BB962C8B-B14F-4D97-AF65-F5344CB8AC3E}">
        <p14:creationId xmlns:p14="http://schemas.microsoft.com/office/powerpoint/2010/main" val="3699817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368819" cy="5200893"/>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a:t>Propiedades </a:t>
            </a:r>
            <a:r>
              <a:rPr lang="es-ES" sz="2600" b="1" dirty="0" err="1"/>
              <a:t>old-school</a:t>
            </a:r>
            <a:r>
              <a:rPr lang="es-ES" sz="2600" b="1" dirty="0"/>
              <a:t>: </a:t>
            </a:r>
            <a:r>
              <a:rPr lang="es-ES" sz="2600" b="1" dirty="0" err="1"/>
              <a:t>className</a:t>
            </a:r>
            <a:r>
              <a:rPr lang="es-ES" sz="2600" b="1" dirty="0"/>
              <a:t> y </a:t>
            </a:r>
            <a:r>
              <a:rPr lang="es-ES" sz="2600" b="1" dirty="0" err="1"/>
              <a:t>style</a:t>
            </a:r>
            <a:endParaRPr lang="es-ES" sz="2600" b="1" dirty="0"/>
          </a:p>
          <a:p>
            <a:pPr algn="just"/>
            <a:r>
              <a:rPr lang="es-ES" sz="2400" dirty="0"/>
              <a:t>Antes de que apareciera la propiedad </a:t>
            </a:r>
            <a:r>
              <a:rPr lang="es-ES" sz="2400" b="1" dirty="0" err="1"/>
              <a:t>classList</a:t>
            </a:r>
            <a:r>
              <a:rPr lang="es-ES" sz="2400" b="1" dirty="0"/>
              <a:t> </a:t>
            </a:r>
            <a:r>
              <a:rPr lang="es-ES" sz="2400" dirty="0"/>
              <a:t>se usaba:</a:t>
            </a:r>
          </a:p>
          <a:p>
            <a:pPr lvl="1" algn="just"/>
            <a:r>
              <a:rPr lang="es-ES" sz="2180" b="1" dirty="0">
                <a:solidFill>
                  <a:schemeClr val="accent5"/>
                </a:solidFill>
              </a:rPr>
              <a:t>La propiedad </a:t>
            </a:r>
            <a:r>
              <a:rPr lang="es-ES" sz="2180" b="1" dirty="0" err="1">
                <a:solidFill>
                  <a:schemeClr val="accent5"/>
                </a:solidFill>
              </a:rPr>
              <a:t>className</a:t>
            </a:r>
            <a:r>
              <a:rPr lang="es-ES" sz="2180" dirty="0"/>
              <a:t>: representa a </a:t>
            </a:r>
            <a:r>
              <a:rPr lang="es-ES" sz="2180" dirty="0">
                <a:solidFill>
                  <a:schemeClr val="accent3"/>
                </a:solidFill>
              </a:rPr>
              <a:t>TODA LA CADENA</a:t>
            </a:r>
            <a:r>
              <a:rPr lang="es-ES" sz="2180" dirty="0"/>
              <a:t> del atributo "</a:t>
            </a:r>
            <a:r>
              <a:rPr lang="es-ES" sz="2180" dirty="0" err="1"/>
              <a:t>class</a:t>
            </a:r>
            <a:r>
              <a:rPr lang="es-ES" sz="2180" dirty="0"/>
              <a:t>" de HTML. Esto es bastante incómodo porque necesitamos tratar toda la cadena de texto para añadir o quitar clases individualmente. Observa:</a:t>
            </a:r>
          </a:p>
          <a:p>
            <a:pPr lvl="1" algn="just"/>
            <a:endParaRPr lang="es-ES" sz="2180" dirty="0"/>
          </a:p>
          <a:p>
            <a:pPr marL="503972" lvl="1" indent="0" algn="just">
              <a:buNone/>
            </a:pPr>
            <a:endParaRPr lang="es-ES" sz="2400" dirty="0"/>
          </a:p>
          <a:p>
            <a:pPr lvl="1" algn="just"/>
            <a:r>
              <a:rPr lang="es-ES" sz="2180" b="1" dirty="0">
                <a:solidFill>
                  <a:srgbClr val="002060"/>
                </a:solidFill>
              </a:rPr>
              <a:t>La propiedad </a:t>
            </a:r>
            <a:r>
              <a:rPr lang="es-ES" sz="2180" b="1" dirty="0" err="1">
                <a:solidFill>
                  <a:srgbClr val="002060"/>
                </a:solidFill>
              </a:rPr>
              <a:t>style</a:t>
            </a:r>
            <a:r>
              <a:rPr lang="es-ES" sz="2180" dirty="0"/>
              <a:t>: representa al atributo </a:t>
            </a:r>
            <a:r>
              <a:rPr lang="es-ES" sz="2180" b="1" dirty="0" err="1"/>
              <a:t>style</a:t>
            </a:r>
            <a:r>
              <a:rPr lang="es-ES" sz="2180" dirty="0"/>
              <a:t> de HTML que permite asignar propiedades CSS directamente a un elemento (no lo estudiamos). </a:t>
            </a:r>
            <a:endParaRPr lang="es-ES" sz="2180" dirty="0">
              <a:solidFill>
                <a:srgbClr val="000000"/>
              </a:solidFill>
              <a:latin typeface="Courier New" panose="02070309020205020404" pitchFamily="49" charset="0"/>
            </a:endParaRPr>
          </a:p>
          <a:p>
            <a:pPr algn="just"/>
            <a:endParaRPr lang="es-ES" sz="2400" dirty="0"/>
          </a:p>
        </p:txBody>
      </p:sp>
      <p:sp>
        <p:nvSpPr>
          <p:cNvPr id="4" name="Rectángulo: esquinas redondeadas 3">
            <a:extLst>
              <a:ext uri="{FF2B5EF4-FFF2-40B4-BE49-F238E27FC236}">
                <a16:creationId xmlns:a16="http://schemas.microsoft.com/office/drawing/2014/main" id="{53A9AE42-286C-9538-1151-7B8AC1ACA0BA}"/>
              </a:ext>
            </a:extLst>
          </p:cNvPr>
          <p:cNvSpPr/>
          <p:nvPr/>
        </p:nvSpPr>
        <p:spPr>
          <a:xfrm>
            <a:off x="3997714" y="4125536"/>
            <a:ext cx="3870253"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className.html</a:t>
            </a:r>
          </a:p>
        </p:txBody>
      </p:sp>
      <p:pic>
        <p:nvPicPr>
          <p:cNvPr id="8" name="Imagen 7">
            <a:extLst>
              <a:ext uri="{FF2B5EF4-FFF2-40B4-BE49-F238E27FC236}">
                <a16:creationId xmlns:a16="http://schemas.microsoft.com/office/drawing/2014/main" id="{D2C84CEA-6C62-6FDA-EC35-1E60B7FC2036}"/>
              </a:ext>
            </a:extLst>
          </p:cNvPr>
          <p:cNvPicPr>
            <a:picLocks noChangeAspect="1"/>
          </p:cNvPicPr>
          <p:nvPr/>
        </p:nvPicPr>
        <p:blipFill>
          <a:blip r:embed="rId3"/>
          <a:stretch>
            <a:fillRect/>
          </a:stretch>
        </p:blipFill>
        <p:spPr>
          <a:xfrm>
            <a:off x="1221828" y="6339198"/>
            <a:ext cx="4626416" cy="864180"/>
          </a:xfrm>
          <a:prstGeom prst="rect">
            <a:avLst/>
          </a:prstGeom>
        </p:spPr>
      </p:pic>
      <p:sp>
        <p:nvSpPr>
          <p:cNvPr id="9" name="Rectángulo: esquinas redondeadas 8">
            <a:extLst>
              <a:ext uri="{FF2B5EF4-FFF2-40B4-BE49-F238E27FC236}">
                <a16:creationId xmlns:a16="http://schemas.microsoft.com/office/drawing/2014/main" id="{FE3F8B50-0274-E599-3B20-AB1C4702AF2A}"/>
              </a:ext>
            </a:extLst>
          </p:cNvPr>
          <p:cNvSpPr/>
          <p:nvPr/>
        </p:nvSpPr>
        <p:spPr>
          <a:xfrm>
            <a:off x="11088780" y="1650381"/>
            <a:ext cx="2092702" cy="266946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NO debes usar este tipo de código, PERO todavía te lo puedes encontrar en páginas antiguas…</a:t>
            </a:r>
            <a:endParaRPr lang="es-ES" sz="2000" b="1" dirty="0"/>
          </a:p>
        </p:txBody>
      </p:sp>
      <p:sp>
        <p:nvSpPr>
          <p:cNvPr id="10" name="Bocadillo nube: nube 9">
            <a:extLst>
              <a:ext uri="{FF2B5EF4-FFF2-40B4-BE49-F238E27FC236}">
                <a16:creationId xmlns:a16="http://schemas.microsoft.com/office/drawing/2014/main" id="{DB4FC546-5088-C565-DF10-F922E683F1C5}"/>
              </a:ext>
            </a:extLst>
          </p:cNvPr>
          <p:cNvSpPr/>
          <p:nvPr/>
        </p:nvSpPr>
        <p:spPr>
          <a:xfrm>
            <a:off x="10299334" y="4478947"/>
            <a:ext cx="1457280" cy="833355"/>
          </a:xfrm>
          <a:prstGeom prst="cloudCallout">
            <a:avLst>
              <a:gd name="adj1" fmla="val 57646"/>
              <a:gd name="adj2" fmla="val 44522"/>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latin typeface="Comic Sans MS" panose="030F0702030302020204" pitchFamily="66" charset="0"/>
              </a:rPr>
              <a:t>Smelly</a:t>
            </a:r>
            <a:r>
              <a:rPr lang="es-ES" dirty="0">
                <a:solidFill>
                  <a:schemeClr val="tx1"/>
                </a:solidFill>
                <a:latin typeface="Comic Sans MS" panose="030F0702030302020204" pitchFamily="66" charset="0"/>
              </a:rPr>
              <a:t> </a:t>
            </a:r>
            <a:r>
              <a:rPr lang="es-ES" dirty="0" err="1">
                <a:solidFill>
                  <a:schemeClr val="tx1"/>
                </a:solidFill>
                <a:latin typeface="Comic Sans MS" panose="030F0702030302020204" pitchFamily="66" charset="0"/>
              </a:rPr>
              <a:t>code</a:t>
            </a:r>
            <a:endParaRPr lang="es-ES" dirty="0">
              <a:solidFill>
                <a:schemeClr val="tx1"/>
              </a:solidFill>
              <a:latin typeface="Comic Sans MS" panose="030F0702030302020204" pitchFamily="66" charset="0"/>
            </a:endParaRPr>
          </a:p>
        </p:txBody>
      </p:sp>
      <p:sp>
        <p:nvSpPr>
          <p:cNvPr id="3" name="Rectángulo: esquinas redondeadas 2">
            <a:extLst>
              <a:ext uri="{FF2B5EF4-FFF2-40B4-BE49-F238E27FC236}">
                <a16:creationId xmlns:a16="http://schemas.microsoft.com/office/drawing/2014/main" id="{F757888C-A0F3-3991-50AF-7FD4CC167A86}"/>
              </a:ext>
            </a:extLst>
          </p:cNvPr>
          <p:cNvSpPr/>
          <p:nvPr/>
        </p:nvSpPr>
        <p:spPr>
          <a:xfrm>
            <a:off x="6027671" y="6162397"/>
            <a:ext cx="4011546" cy="114212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lvl="1" algn="ctr"/>
            <a:r>
              <a:rPr lang="es-ES" sz="1700" dirty="0"/>
              <a:t>Este enfoque viola el principio de </a:t>
            </a:r>
            <a:r>
              <a:rPr lang="es-ES" sz="1700" b="1" dirty="0"/>
              <a:t>separación de responsabilidades </a:t>
            </a:r>
            <a:r>
              <a:rPr lang="es-ES" sz="1700" dirty="0"/>
              <a:t>(los scripts empezarían a hacer tareas propias del CSS). No se recomienda.</a:t>
            </a:r>
          </a:p>
        </p:txBody>
      </p:sp>
      <p:pic>
        <p:nvPicPr>
          <p:cNvPr id="1028" name="Picture 4" descr="Grate Seal - Stop smelly drains!">
            <a:extLst>
              <a:ext uri="{FF2B5EF4-FFF2-40B4-BE49-F238E27FC236}">
                <a16:creationId xmlns:a16="http://schemas.microsoft.com/office/drawing/2014/main" id="{B6A6BEAA-7324-4086-55D4-9BF9FE760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9334" y="4970164"/>
            <a:ext cx="3207348" cy="257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7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513785" cy="5698602"/>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600" b="1" dirty="0"/>
              <a:t>Insertar y eliminar nodos del DOM</a:t>
            </a:r>
          </a:p>
          <a:p>
            <a:pPr algn="just"/>
            <a:r>
              <a:rPr lang="es-ES" sz="2400" dirty="0"/>
              <a:t>Ahora queremos </a:t>
            </a:r>
            <a:r>
              <a:rPr lang="es-ES" sz="2400" b="1" dirty="0">
                <a:solidFill>
                  <a:schemeClr val="accent2"/>
                </a:solidFill>
              </a:rPr>
              <a:t>"vestir" o "desvestir" nuestro DOM</a:t>
            </a:r>
            <a:r>
              <a:rPr lang="es-ES" sz="2400" dirty="0"/>
              <a:t>, añadiendo nuevos nodos o quitando otros "sobrantes". Veamos cómo se hace:</a:t>
            </a:r>
          </a:p>
          <a:p>
            <a:pPr algn="just"/>
            <a:endParaRPr lang="es-ES" sz="2400" dirty="0"/>
          </a:p>
          <a:p>
            <a:pPr algn="just"/>
            <a:endParaRPr lang="es-ES" sz="2400" dirty="0"/>
          </a:p>
          <a:p>
            <a:pPr marL="0" indent="0" algn="ctr">
              <a:buNone/>
            </a:pPr>
            <a:r>
              <a:rPr lang="es-ES" sz="2400" i="1" dirty="0"/>
              <a:t>DEBES SABER que cada vez que pinchamos un botón </a:t>
            </a:r>
            <a:br>
              <a:rPr lang="es-ES" sz="2400" i="1" dirty="0"/>
            </a:br>
            <a:r>
              <a:rPr lang="es-ES" sz="2400" i="1" dirty="0"/>
              <a:t>se llama a la función indicada en el atributo </a:t>
            </a:r>
            <a:r>
              <a:rPr lang="es-ES" sz="2400" b="1" i="1" dirty="0" err="1">
                <a:solidFill>
                  <a:schemeClr val="accent4"/>
                </a:solidFill>
              </a:rPr>
              <a:t>onclick</a:t>
            </a:r>
            <a:endParaRPr lang="es-ES" sz="1400" dirty="0"/>
          </a:p>
          <a:p>
            <a:pPr algn="just"/>
            <a:r>
              <a:rPr lang="es-ES" sz="2400" dirty="0"/>
              <a:t>Observa que para añadir un nuevo nodo al árbol lo hacemos en 2 pasos:</a:t>
            </a:r>
          </a:p>
          <a:p>
            <a:pPr lvl="1" algn="just"/>
            <a:r>
              <a:rPr lang="es-ES" sz="2180" b="1" dirty="0">
                <a:solidFill>
                  <a:schemeClr val="accent2"/>
                </a:solidFill>
              </a:rPr>
              <a:t>Creamos un nodo "desconectado" del DOM </a:t>
            </a:r>
            <a:r>
              <a:rPr lang="es-ES" sz="2180" dirty="0"/>
              <a:t>con </a:t>
            </a:r>
            <a:r>
              <a:rPr lang="es-ES" sz="2180" b="1" dirty="0" err="1"/>
              <a:t>createElement</a:t>
            </a:r>
            <a:endParaRPr lang="es-ES" sz="2180" b="1" dirty="0"/>
          </a:p>
          <a:p>
            <a:pPr lvl="1" algn="just"/>
            <a:r>
              <a:rPr lang="es-ES" sz="2180" b="1" dirty="0">
                <a:solidFill>
                  <a:schemeClr val="accent4"/>
                </a:solidFill>
              </a:rPr>
              <a:t>Lo insertamos en el DOM</a:t>
            </a:r>
            <a:r>
              <a:rPr lang="es-ES" sz="2180" dirty="0"/>
              <a:t> desde su nodo padre con el método </a:t>
            </a:r>
            <a:r>
              <a:rPr lang="es-ES" sz="2180" b="1" dirty="0" err="1"/>
              <a:t>appendChild</a:t>
            </a:r>
            <a:r>
              <a:rPr lang="es-ES" sz="2180" dirty="0"/>
              <a:t>.</a:t>
            </a:r>
          </a:p>
          <a:p>
            <a:pPr algn="just"/>
            <a:r>
              <a:rPr lang="es-ES" sz="2400" dirty="0"/>
              <a:t>Para borrar un nodo tenemos que llamar al método </a:t>
            </a:r>
            <a:r>
              <a:rPr lang="es-ES" sz="2400" b="1" dirty="0" err="1">
                <a:solidFill>
                  <a:schemeClr val="accent5"/>
                </a:solidFill>
              </a:rPr>
              <a:t>removeChild</a:t>
            </a:r>
            <a:r>
              <a:rPr lang="es-ES" sz="2400" dirty="0"/>
              <a:t> desde el nodo padre.</a:t>
            </a:r>
          </a:p>
          <a:p>
            <a:pPr algn="just"/>
            <a:endParaRPr lang="es-ES" sz="2180" dirty="0">
              <a:solidFill>
                <a:srgbClr val="000000"/>
              </a:solidFill>
              <a:latin typeface="Courier New" panose="02070309020205020404" pitchFamily="49" charset="0"/>
            </a:endParaRPr>
          </a:p>
          <a:p>
            <a:pPr algn="just"/>
            <a:endParaRPr lang="es-ES" sz="2400" dirty="0"/>
          </a:p>
        </p:txBody>
      </p:sp>
      <p:sp>
        <p:nvSpPr>
          <p:cNvPr id="10" name="Rectángulo: esquinas redondeadas 9">
            <a:extLst>
              <a:ext uri="{FF2B5EF4-FFF2-40B4-BE49-F238E27FC236}">
                <a16:creationId xmlns:a16="http://schemas.microsoft.com/office/drawing/2014/main" id="{E75F0599-21BF-811D-E239-C77940832571}"/>
              </a:ext>
            </a:extLst>
          </p:cNvPr>
          <p:cNvSpPr/>
          <p:nvPr/>
        </p:nvSpPr>
        <p:spPr>
          <a:xfrm>
            <a:off x="3661751" y="3357523"/>
            <a:ext cx="3787668"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bingo-sotero.html</a:t>
            </a:r>
          </a:p>
        </p:txBody>
      </p:sp>
      <p:pic>
        <p:nvPicPr>
          <p:cNvPr id="12" name="Imagen 11">
            <a:extLst>
              <a:ext uri="{FF2B5EF4-FFF2-40B4-BE49-F238E27FC236}">
                <a16:creationId xmlns:a16="http://schemas.microsoft.com/office/drawing/2014/main" id="{81E55861-47D0-69AE-AB3D-E76DEFD7F77C}"/>
              </a:ext>
            </a:extLst>
          </p:cNvPr>
          <p:cNvPicPr>
            <a:picLocks noChangeAspect="1"/>
          </p:cNvPicPr>
          <p:nvPr/>
        </p:nvPicPr>
        <p:blipFill>
          <a:blip r:embed="rId3"/>
          <a:stretch>
            <a:fillRect/>
          </a:stretch>
        </p:blipFill>
        <p:spPr>
          <a:xfrm>
            <a:off x="11253452" y="1653323"/>
            <a:ext cx="1934349" cy="2806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4" name="Picture 6" descr="Actividades Diarias Rutinas - Imagen gratis en Pixabay - Pixabay">
            <a:extLst>
              <a:ext uri="{FF2B5EF4-FFF2-40B4-BE49-F238E27FC236}">
                <a16:creationId xmlns:a16="http://schemas.microsoft.com/office/drawing/2014/main" id="{07BC399C-DAAF-2B33-9AB9-ED4963946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550663" y="3649622"/>
            <a:ext cx="3567923" cy="3910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 name="Conector recto de flecha 3">
            <a:extLst>
              <a:ext uri="{FF2B5EF4-FFF2-40B4-BE49-F238E27FC236}">
                <a16:creationId xmlns:a16="http://schemas.microsoft.com/office/drawing/2014/main" id="{E4D39203-6BF0-C1F9-F73F-1A9C3724D703}"/>
              </a:ext>
            </a:extLst>
          </p:cNvPr>
          <p:cNvCxnSpPr/>
          <p:nvPr/>
        </p:nvCxnSpPr>
        <p:spPr>
          <a:xfrm>
            <a:off x="12110224" y="2709746"/>
            <a:ext cx="0" cy="1070091"/>
          </a:xfrm>
          <a:prstGeom prst="straightConnector1">
            <a:avLst/>
          </a:prstGeom>
          <a:ln>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2622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3" y="1861073"/>
            <a:ext cx="10594585" cy="5454127"/>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Los nodos del DOM poseen un conjunto de </a:t>
            </a:r>
            <a:r>
              <a:rPr lang="es-ES" sz="2400" b="1" dirty="0">
                <a:solidFill>
                  <a:srgbClr val="7030A0"/>
                </a:solidFill>
              </a:rPr>
              <a:t>propiedades y métodos versátiles </a:t>
            </a:r>
            <a:r>
              <a:rPr lang="es-ES" sz="2400" dirty="0"/>
              <a:t>que nos ayuda en esto de añadir/quitar nodos. Destacamos:</a:t>
            </a:r>
          </a:p>
          <a:p>
            <a:pPr lvl="1" algn="just"/>
            <a:r>
              <a:rPr lang="es-ES" sz="1960" dirty="0"/>
              <a:t>La propiedad </a:t>
            </a:r>
            <a:r>
              <a:rPr lang="es-ES" sz="1960" b="1" dirty="0" err="1">
                <a:solidFill>
                  <a:schemeClr val="accent4"/>
                </a:solidFill>
              </a:rPr>
              <a:t>childNodes</a:t>
            </a:r>
            <a:r>
              <a:rPr lang="es-ES" sz="1960" dirty="0"/>
              <a:t> es un array que contiene los nodos hijos del nodo desde el que usa.</a:t>
            </a:r>
          </a:p>
          <a:p>
            <a:pPr lvl="1" algn="just"/>
            <a:r>
              <a:rPr lang="es-ES" sz="1960" dirty="0"/>
              <a:t>El método </a:t>
            </a:r>
            <a:r>
              <a:rPr lang="es-ES" sz="1960" b="1" dirty="0" err="1">
                <a:solidFill>
                  <a:schemeClr val="accent4"/>
                </a:solidFill>
              </a:rPr>
              <a:t>cloneNode</a:t>
            </a:r>
            <a:r>
              <a:rPr lang="es-ES" sz="1960" b="1" dirty="0">
                <a:solidFill>
                  <a:schemeClr val="accent4"/>
                </a:solidFill>
              </a:rPr>
              <a:t> ()</a:t>
            </a:r>
            <a:r>
              <a:rPr lang="es-ES" sz="1960" dirty="0">
                <a:solidFill>
                  <a:schemeClr val="accent4"/>
                </a:solidFill>
              </a:rPr>
              <a:t> </a:t>
            </a:r>
            <a:r>
              <a:rPr lang="es-ES" sz="1960" dirty="0"/>
              <a:t>devuelve un duplicado del nodo desde el que se invoca.</a:t>
            </a:r>
          </a:p>
          <a:p>
            <a:pPr lvl="1" algn="just"/>
            <a:r>
              <a:rPr lang="es-ES" sz="1960" dirty="0"/>
              <a:t>El método </a:t>
            </a:r>
            <a:r>
              <a:rPr lang="es-ES" sz="1960" b="1" dirty="0" err="1">
                <a:solidFill>
                  <a:schemeClr val="accent4"/>
                </a:solidFill>
              </a:rPr>
              <a:t>replaceChild</a:t>
            </a:r>
            <a:r>
              <a:rPr lang="es-ES" sz="1960" b="1" dirty="0">
                <a:solidFill>
                  <a:schemeClr val="accent4"/>
                </a:solidFill>
              </a:rPr>
              <a:t> (</a:t>
            </a:r>
            <a:r>
              <a:rPr lang="es-ES" sz="1960" b="1" dirty="0" err="1">
                <a:solidFill>
                  <a:schemeClr val="accent4"/>
                </a:solidFill>
              </a:rPr>
              <a:t>nodoHijoNuevo</a:t>
            </a:r>
            <a:r>
              <a:rPr lang="es-ES" sz="1960" b="1" dirty="0">
                <a:solidFill>
                  <a:schemeClr val="accent4"/>
                </a:solidFill>
              </a:rPr>
              <a:t>, </a:t>
            </a:r>
            <a:r>
              <a:rPr lang="es-ES" sz="1960" b="1" dirty="0" err="1">
                <a:solidFill>
                  <a:schemeClr val="accent4"/>
                </a:solidFill>
              </a:rPr>
              <a:t>nodoHijoAntiguo</a:t>
            </a:r>
            <a:r>
              <a:rPr lang="es-ES" sz="1960" b="1" dirty="0">
                <a:solidFill>
                  <a:schemeClr val="accent4"/>
                </a:solidFill>
              </a:rPr>
              <a:t>) </a:t>
            </a:r>
            <a:r>
              <a:rPr lang="es-ES" sz="1960" dirty="0"/>
              <a:t>reemplaza el nodo hijo antiguo por el nuevo</a:t>
            </a:r>
          </a:p>
          <a:p>
            <a:pPr lvl="1" algn="just"/>
            <a:r>
              <a:rPr lang="es-ES" sz="1960" dirty="0"/>
              <a:t>El método </a:t>
            </a:r>
            <a:r>
              <a:rPr lang="es-ES" sz="1960" b="1" dirty="0" err="1">
                <a:solidFill>
                  <a:schemeClr val="accent4"/>
                </a:solidFill>
              </a:rPr>
              <a:t>insertBefore</a:t>
            </a:r>
            <a:r>
              <a:rPr lang="es-ES" sz="1960" b="1" dirty="0">
                <a:solidFill>
                  <a:schemeClr val="accent4"/>
                </a:solidFill>
              </a:rPr>
              <a:t> (</a:t>
            </a:r>
            <a:r>
              <a:rPr lang="es-ES" sz="1960" b="1" dirty="0" err="1">
                <a:solidFill>
                  <a:schemeClr val="accent4"/>
                </a:solidFill>
              </a:rPr>
              <a:t>nodoHijoNuevo</a:t>
            </a:r>
            <a:r>
              <a:rPr lang="es-ES" sz="1960" b="1" dirty="0">
                <a:solidFill>
                  <a:schemeClr val="accent4"/>
                </a:solidFill>
              </a:rPr>
              <a:t>, </a:t>
            </a:r>
            <a:r>
              <a:rPr lang="es-ES" sz="1960" b="1" dirty="0" err="1">
                <a:solidFill>
                  <a:schemeClr val="accent4"/>
                </a:solidFill>
              </a:rPr>
              <a:t>nodoHijoReferencia</a:t>
            </a:r>
            <a:r>
              <a:rPr lang="es-ES" sz="1960" b="1" dirty="0">
                <a:solidFill>
                  <a:schemeClr val="accent4"/>
                </a:solidFill>
              </a:rPr>
              <a:t>) </a:t>
            </a:r>
            <a:r>
              <a:rPr lang="es-ES" sz="1960" dirty="0"/>
              <a:t>inserta</a:t>
            </a:r>
            <a:r>
              <a:rPr lang="es-ES" sz="1960" dirty="0">
                <a:solidFill>
                  <a:schemeClr val="accent4"/>
                </a:solidFill>
              </a:rPr>
              <a:t> </a:t>
            </a:r>
            <a:r>
              <a:rPr lang="es-ES" sz="1960" dirty="0"/>
              <a:t>el nodo nuevo antes del nodo que se toma como referencia. Si el nodo de referencia es </a:t>
            </a:r>
            <a:r>
              <a:rPr lang="es-ES" sz="1960" dirty="0" err="1"/>
              <a:t>null</a:t>
            </a:r>
            <a:r>
              <a:rPr lang="es-ES" sz="1960" dirty="0"/>
              <a:t> entonces se insertará en último lugar… </a:t>
            </a:r>
          </a:p>
          <a:p>
            <a:pPr marL="503972" lvl="1" indent="0" algn="ctr">
              <a:buNone/>
            </a:pPr>
            <a:r>
              <a:rPr lang="es-ES" sz="1960" b="1" dirty="0">
                <a:solidFill>
                  <a:schemeClr val="accent2"/>
                </a:solidFill>
              </a:rPr>
              <a:t>¿Qué crees que pasaría en el "Bingo Sotero" si sustituimos </a:t>
            </a:r>
            <a:br>
              <a:rPr lang="es-ES" sz="1960" b="1" dirty="0">
                <a:solidFill>
                  <a:schemeClr val="accent2"/>
                </a:solidFill>
              </a:rPr>
            </a:br>
            <a:r>
              <a:rPr lang="es-ES" sz="1960" b="1" dirty="0">
                <a:solidFill>
                  <a:schemeClr val="accent2"/>
                </a:solidFill>
              </a:rPr>
              <a:t>la línea del </a:t>
            </a:r>
            <a:r>
              <a:rPr lang="es-ES" sz="1960" b="1" i="1" dirty="0" err="1">
                <a:solidFill>
                  <a:schemeClr val="accent2"/>
                </a:solidFill>
              </a:rPr>
              <a:t>appendChild</a:t>
            </a:r>
            <a:r>
              <a:rPr lang="es-ES" sz="1960" b="1" dirty="0">
                <a:solidFill>
                  <a:schemeClr val="accent2"/>
                </a:solidFill>
              </a:rPr>
              <a:t> por las siguientes?</a:t>
            </a:r>
          </a:p>
          <a:p>
            <a:pPr lvl="1" algn="just"/>
            <a:endParaRPr lang="es-ES" sz="1960" dirty="0"/>
          </a:p>
          <a:p>
            <a:pPr lvl="1" algn="just"/>
            <a:endParaRPr lang="es-ES" sz="1960" dirty="0"/>
          </a:p>
          <a:p>
            <a:pPr algn="just"/>
            <a:endParaRPr lang="es-ES" sz="2400" dirty="0"/>
          </a:p>
          <a:p>
            <a:pPr algn="just"/>
            <a:endParaRPr lang="es-ES" sz="2180" dirty="0">
              <a:solidFill>
                <a:srgbClr val="000000"/>
              </a:solidFill>
              <a:latin typeface="Courier New" panose="02070309020205020404" pitchFamily="49" charset="0"/>
            </a:endParaRPr>
          </a:p>
          <a:p>
            <a:pPr algn="just"/>
            <a:endParaRPr lang="es-ES" sz="2400" dirty="0"/>
          </a:p>
        </p:txBody>
      </p:sp>
      <p:pic>
        <p:nvPicPr>
          <p:cNvPr id="12" name="Imagen 11">
            <a:extLst>
              <a:ext uri="{FF2B5EF4-FFF2-40B4-BE49-F238E27FC236}">
                <a16:creationId xmlns:a16="http://schemas.microsoft.com/office/drawing/2014/main" id="{81E55861-47D0-69AE-AB3D-E76DEFD7F77C}"/>
              </a:ext>
            </a:extLst>
          </p:cNvPr>
          <p:cNvPicPr>
            <a:picLocks noChangeAspect="1"/>
          </p:cNvPicPr>
          <p:nvPr/>
        </p:nvPicPr>
        <p:blipFill>
          <a:blip r:embed="rId3"/>
          <a:stretch>
            <a:fillRect/>
          </a:stretch>
        </p:blipFill>
        <p:spPr>
          <a:xfrm>
            <a:off x="11247133" y="4392921"/>
            <a:ext cx="1934349" cy="2806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C5AED4BC-3A8E-0BA4-B228-604FE65BC019}"/>
              </a:ext>
            </a:extLst>
          </p:cNvPr>
          <p:cNvPicPr>
            <a:picLocks noChangeAspect="1"/>
          </p:cNvPicPr>
          <p:nvPr/>
        </p:nvPicPr>
        <p:blipFill>
          <a:blip r:embed="rId4"/>
          <a:stretch>
            <a:fillRect/>
          </a:stretch>
        </p:blipFill>
        <p:spPr>
          <a:xfrm>
            <a:off x="1804095" y="6452529"/>
            <a:ext cx="8365462" cy="947902"/>
          </a:xfrm>
          <a:prstGeom prst="rect">
            <a:avLst/>
          </a:prstGeom>
        </p:spPr>
      </p:pic>
      <p:cxnSp>
        <p:nvCxnSpPr>
          <p:cNvPr id="5" name="Conector recto de flecha 4">
            <a:extLst>
              <a:ext uri="{FF2B5EF4-FFF2-40B4-BE49-F238E27FC236}">
                <a16:creationId xmlns:a16="http://schemas.microsoft.com/office/drawing/2014/main" id="{9842344E-8DF6-33B3-C4A9-3EB83CFC6F9A}"/>
              </a:ext>
            </a:extLst>
          </p:cNvPr>
          <p:cNvCxnSpPr>
            <a:cxnSpLocks/>
          </p:cNvCxnSpPr>
          <p:nvPr/>
        </p:nvCxnSpPr>
        <p:spPr>
          <a:xfrm flipV="1">
            <a:off x="12103905" y="5449344"/>
            <a:ext cx="0" cy="1070091"/>
          </a:xfrm>
          <a:prstGeom prst="straightConnector1">
            <a:avLst/>
          </a:prstGeom>
          <a:ln>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1026" name="Picture 2" descr="Podas | Jardinería Angosto">
            <a:extLst>
              <a:ext uri="{FF2B5EF4-FFF2-40B4-BE49-F238E27FC236}">
                <a16:creationId xmlns:a16="http://schemas.microsoft.com/office/drawing/2014/main" id="{B76158CA-4C66-F6FF-068A-19193ACE6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8540" y="2181388"/>
            <a:ext cx="2211533" cy="221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673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9 – Manipulación de los nodos del DOM con JS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58294" y="1861073"/>
            <a:ext cx="9298302" cy="5454127"/>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Si combinamos la </a:t>
            </a:r>
            <a:r>
              <a:rPr lang="es-ES" sz="2400" b="1" dirty="0">
                <a:solidFill>
                  <a:schemeClr val="accent2"/>
                </a:solidFill>
              </a:rPr>
              <a:t>creación de nodos, los </a:t>
            </a:r>
            <a:r>
              <a:rPr lang="es-ES" sz="2400" b="1" dirty="0" err="1">
                <a:solidFill>
                  <a:schemeClr val="accent2"/>
                </a:solidFill>
              </a:rPr>
              <a:t>template</a:t>
            </a:r>
            <a:r>
              <a:rPr lang="es-ES" sz="2400" b="1" dirty="0">
                <a:solidFill>
                  <a:schemeClr val="accent2"/>
                </a:solidFill>
              </a:rPr>
              <a:t> </a:t>
            </a:r>
            <a:r>
              <a:rPr lang="es-ES" sz="2400" b="1" dirty="0" err="1">
                <a:solidFill>
                  <a:schemeClr val="accent2"/>
                </a:solidFill>
              </a:rPr>
              <a:t>strings</a:t>
            </a:r>
            <a:r>
              <a:rPr lang="es-ES" sz="2400" b="1" dirty="0">
                <a:solidFill>
                  <a:schemeClr val="accent2"/>
                </a:solidFill>
              </a:rPr>
              <a:t> y la información almacenada en objetos</a:t>
            </a:r>
            <a:r>
              <a:rPr lang="es-ES" sz="2400" dirty="0"/>
              <a:t> conseguimos mucha versatilidad y potencia expresiva. Para entenderlo mejor vamos a </a:t>
            </a:r>
            <a:r>
              <a:rPr lang="es-ES" sz="2400" b="1" dirty="0">
                <a:solidFill>
                  <a:schemeClr val="accent4"/>
                </a:solidFill>
              </a:rPr>
              <a:t>remodelar el método </a:t>
            </a:r>
            <a:r>
              <a:rPr lang="es-ES" sz="2400" b="1" i="1" dirty="0" err="1">
                <a:solidFill>
                  <a:schemeClr val="accent4"/>
                </a:solidFill>
              </a:rPr>
              <a:t>cantaBingo</a:t>
            </a:r>
            <a:r>
              <a:rPr lang="es-ES" sz="2400" dirty="0"/>
              <a:t>:</a:t>
            </a:r>
          </a:p>
          <a:p>
            <a:pPr algn="just"/>
            <a:endParaRPr lang="es-ES" sz="2180" dirty="0"/>
          </a:p>
          <a:p>
            <a:pPr algn="just"/>
            <a:endParaRPr lang="es-ES" sz="2180" dirty="0"/>
          </a:p>
          <a:p>
            <a:pPr algn="just"/>
            <a:endParaRPr lang="es-ES" sz="700" dirty="0"/>
          </a:p>
          <a:p>
            <a:pPr algn="just"/>
            <a:r>
              <a:rPr lang="es-ES" sz="2180" dirty="0"/>
              <a:t>La parte que más nos interesa de este ejemplo está en el método </a:t>
            </a:r>
            <a:r>
              <a:rPr lang="es-ES" sz="2180" b="1" i="1" dirty="0" err="1">
                <a:solidFill>
                  <a:schemeClr val="accent4"/>
                </a:solidFill>
              </a:rPr>
              <a:t>publicaGanador</a:t>
            </a:r>
            <a:r>
              <a:rPr lang="es-ES" sz="2180" dirty="0"/>
              <a:t>, concretamente las siguientes líneas:</a:t>
            </a:r>
          </a:p>
          <a:p>
            <a:pPr lvl="1" algn="just"/>
            <a:endParaRPr lang="es-ES" sz="1960" dirty="0"/>
          </a:p>
          <a:p>
            <a:pPr algn="just"/>
            <a:endParaRPr lang="es-ES" sz="2400" dirty="0"/>
          </a:p>
          <a:p>
            <a:pPr algn="just"/>
            <a:endParaRPr lang="es-ES" sz="2180" dirty="0">
              <a:solidFill>
                <a:srgbClr val="000000"/>
              </a:solidFill>
              <a:latin typeface="Courier New" panose="02070309020205020404" pitchFamily="49" charset="0"/>
            </a:endParaRPr>
          </a:p>
          <a:p>
            <a:pPr algn="just"/>
            <a:endParaRPr lang="es-ES" sz="2400" dirty="0"/>
          </a:p>
        </p:txBody>
      </p:sp>
      <p:sp>
        <p:nvSpPr>
          <p:cNvPr id="3" name="Rectángulo: esquinas redondeadas 2">
            <a:extLst>
              <a:ext uri="{FF2B5EF4-FFF2-40B4-BE49-F238E27FC236}">
                <a16:creationId xmlns:a16="http://schemas.microsoft.com/office/drawing/2014/main" id="{9F61C9E2-30CA-D350-F8D5-2C1798F729EE}"/>
              </a:ext>
            </a:extLst>
          </p:cNvPr>
          <p:cNvSpPr/>
          <p:nvPr/>
        </p:nvSpPr>
        <p:spPr>
          <a:xfrm>
            <a:off x="2637969" y="3653066"/>
            <a:ext cx="4538951"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bingo-sotero-ganadores.html</a:t>
            </a:r>
          </a:p>
        </p:txBody>
      </p:sp>
      <p:pic>
        <p:nvPicPr>
          <p:cNvPr id="9" name="Imagen 8">
            <a:extLst>
              <a:ext uri="{FF2B5EF4-FFF2-40B4-BE49-F238E27FC236}">
                <a16:creationId xmlns:a16="http://schemas.microsoft.com/office/drawing/2014/main" id="{91F72E64-B3F4-1211-E258-FD3FE22BA96B}"/>
              </a:ext>
            </a:extLst>
          </p:cNvPr>
          <p:cNvPicPr>
            <a:picLocks noChangeAspect="1"/>
          </p:cNvPicPr>
          <p:nvPr/>
        </p:nvPicPr>
        <p:blipFill>
          <a:blip r:embed="rId3"/>
          <a:stretch>
            <a:fillRect/>
          </a:stretch>
        </p:blipFill>
        <p:spPr>
          <a:xfrm>
            <a:off x="9696655" y="2032484"/>
            <a:ext cx="3478139" cy="2962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2A48681C-DC6D-1B67-B1FC-F461B8F09797}"/>
              </a:ext>
            </a:extLst>
          </p:cNvPr>
          <p:cNvPicPr>
            <a:picLocks noChangeAspect="1"/>
          </p:cNvPicPr>
          <p:nvPr/>
        </p:nvPicPr>
        <p:blipFill>
          <a:blip r:embed="rId4"/>
          <a:stretch>
            <a:fillRect/>
          </a:stretch>
        </p:blipFill>
        <p:spPr>
          <a:xfrm>
            <a:off x="1651271" y="5518904"/>
            <a:ext cx="6750607" cy="1611040"/>
          </a:xfrm>
          <a:prstGeom prst="rect">
            <a:avLst/>
          </a:prstGeom>
          <a:ln>
            <a:noFill/>
          </a:ln>
          <a:effectLst>
            <a:outerShdw blurRad="292100" dist="139700" dir="2700000" algn="tl" rotWithShape="0">
              <a:srgbClr val="333333">
                <a:alpha val="65000"/>
              </a:srgbClr>
            </a:outerShdw>
          </a:effectLst>
        </p:spPr>
      </p:pic>
      <p:sp>
        <p:nvSpPr>
          <p:cNvPr id="13" name="Rectángulo: esquinas redondeadas 12">
            <a:extLst>
              <a:ext uri="{FF2B5EF4-FFF2-40B4-BE49-F238E27FC236}">
                <a16:creationId xmlns:a16="http://schemas.microsoft.com/office/drawing/2014/main" id="{D6383BC9-43C7-3D53-61C0-BCD12D7E38AC}"/>
              </a:ext>
            </a:extLst>
          </p:cNvPr>
          <p:cNvSpPr/>
          <p:nvPr/>
        </p:nvSpPr>
        <p:spPr>
          <a:xfrm>
            <a:off x="9696655" y="5856797"/>
            <a:ext cx="3478139" cy="935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27 del boletín de problemas</a:t>
            </a:r>
          </a:p>
        </p:txBody>
      </p:sp>
    </p:spTree>
    <p:extLst>
      <p:ext uri="{BB962C8B-B14F-4D97-AF65-F5344CB8AC3E}">
        <p14:creationId xmlns:p14="http://schemas.microsoft.com/office/powerpoint/2010/main" val="2398050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750741"/>
            <a:ext cx="10501371" cy="5639763"/>
          </a:xfrm>
        </p:spPr>
        <p:txBody>
          <a:bodyPr>
            <a:normAutofit/>
          </a:bodyPr>
          <a:lstStyle/>
          <a:p>
            <a:pPr marL="0" lvl="0" indent="0">
              <a:buNone/>
            </a:pPr>
            <a:r>
              <a:rPr lang="es-ES" sz="3600" b="1"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2397512"/>
            <a:ext cx="10358564" cy="5500394"/>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En el Bingo Sotero hemos empezado a usar los</a:t>
            </a:r>
            <a:r>
              <a:rPr lang="es-ES" sz="2400" b="1" dirty="0">
                <a:solidFill>
                  <a:schemeClr val="accent4"/>
                </a:solidFill>
              </a:rPr>
              <a:t> eventos del DOM</a:t>
            </a:r>
            <a:r>
              <a:rPr lang="es-ES" sz="2400" dirty="0"/>
              <a:t> casi sin darnos cuenta… Pero </a:t>
            </a:r>
            <a:r>
              <a:rPr lang="es-ES" sz="2400" b="1" dirty="0">
                <a:solidFill>
                  <a:srgbClr val="00B050"/>
                </a:solidFill>
              </a:rPr>
              <a:t>¿qué es un evento del DOM?</a:t>
            </a:r>
            <a:r>
              <a:rPr lang="es-ES" sz="2400" b="1" dirty="0"/>
              <a:t> </a:t>
            </a:r>
            <a:r>
              <a:rPr lang="es-ES" sz="2400" dirty="0"/>
              <a:t>Es una </a:t>
            </a:r>
            <a:r>
              <a:rPr lang="es-ES" sz="2400" b="1" dirty="0">
                <a:solidFill>
                  <a:schemeClr val="accent3"/>
                </a:solidFill>
              </a:rPr>
              <a:t>acción</a:t>
            </a:r>
            <a:r>
              <a:rPr lang="es-ES" sz="2400" dirty="0"/>
              <a:t> que sucede en el DOM a la que nos puede interesar</a:t>
            </a:r>
            <a:r>
              <a:rPr lang="es-ES" sz="2400" b="1" dirty="0">
                <a:solidFill>
                  <a:schemeClr val="accent5"/>
                </a:solidFill>
              </a:rPr>
              <a:t> reaccionar</a:t>
            </a:r>
            <a:r>
              <a:rPr lang="es-ES" sz="2400" dirty="0"/>
              <a:t>. Ejemplos:</a:t>
            </a:r>
          </a:p>
          <a:p>
            <a:pPr lvl="1" algn="just"/>
            <a:r>
              <a:rPr lang="es-ES" sz="2380" dirty="0"/>
              <a:t>Un </a:t>
            </a:r>
            <a:r>
              <a:rPr lang="es-ES" sz="2380" dirty="0" err="1"/>
              <a:t>click</a:t>
            </a:r>
            <a:r>
              <a:rPr lang="es-ES" sz="2380" dirty="0"/>
              <a:t> de ratón</a:t>
            </a:r>
          </a:p>
          <a:p>
            <a:pPr lvl="1" algn="just"/>
            <a:r>
              <a:rPr lang="es-ES" sz="2380" dirty="0"/>
              <a:t>Que el puntero se sitúe sobre un elemento</a:t>
            </a:r>
          </a:p>
          <a:p>
            <a:pPr lvl="1" algn="just"/>
            <a:r>
              <a:rPr lang="es-ES" sz="2380" dirty="0"/>
              <a:t>Una pulsación de teclado</a:t>
            </a:r>
          </a:p>
          <a:p>
            <a:pPr lvl="1" algn="just"/>
            <a:r>
              <a:rPr lang="es-ES" sz="2380" dirty="0"/>
              <a:t>Un cambio en el input de un formulario</a:t>
            </a:r>
          </a:p>
          <a:p>
            <a:pPr lvl="1" algn="just"/>
            <a:r>
              <a:rPr lang="es-ES" sz="2380" dirty="0"/>
              <a:t>El envío de un formulario</a:t>
            </a:r>
          </a:p>
          <a:p>
            <a:pPr lvl="1" algn="just"/>
            <a:r>
              <a:rPr lang="es-ES" sz="2380" dirty="0"/>
              <a:t>Que una imagen se haya descargado completamente</a:t>
            </a:r>
          </a:p>
          <a:p>
            <a:pPr lvl="1" algn="just"/>
            <a:r>
              <a:rPr lang="es-ES" sz="2380" dirty="0"/>
              <a:t>Que la página web se haya cargado completamente</a:t>
            </a:r>
          </a:p>
          <a:p>
            <a:pPr algn="just"/>
            <a:endParaRPr lang="es-ES" sz="2400" dirty="0"/>
          </a:p>
        </p:txBody>
      </p:sp>
      <p:sp>
        <p:nvSpPr>
          <p:cNvPr id="5" name="Rectángulo: esquinas redondeadas 4">
            <a:extLst>
              <a:ext uri="{FF2B5EF4-FFF2-40B4-BE49-F238E27FC236}">
                <a16:creationId xmlns:a16="http://schemas.microsoft.com/office/drawing/2014/main" id="{1089AA8F-2CFF-21AD-C7D6-3E1D17F3767F}"/>
              </a:ext>
            </a:extLst>
          </p:cNvPr>
          <p:cNvSpPr/>
          <p:nvPr/>
        </p:nvSpPr>
        <p:spPr>
          <a:xfrm>
            <a:off x="8080082" y="4792484"/>
            <a:ext cx="2700989" cy="1359597"/>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dirty="0"/>
              <a:t>Observa que también hay eventos que no los provoca el usuario, sino el navegador</a:t>
            </a:r>
          </a:p>
        </p:txBody>
      </p:sp>
      <p:pic>
        <p:nvPicPr>
          <p:cNvPr id="1028" name="Picture 4" descr="Reacción - makesense americas">
            <a:extLst>
              <a:ext uri="{FF2B5EF4-FFF2-40B4-BE49-F238E27FC236}">
                <a16:creationId xmlns:a16="http://schemas.microsoft.com/office/drawing/2014/main" id="{EC50D5EF-6C8F-E944-2053-4D22B1CDD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649432">
            <a:off x="9089995" y="2994156"/>
            <a:ext cx="6200775" cy="1819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45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739590"/>
            <a:ext cx="10358564"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Como desarrolladores nos interesa indicarle al DOM dos cosas:</a:t>
            </a:r>
          </a:p>
          <a:p>
            <a:pPr lvl="1" algn="just"/>
            <a:r>
              <a:rPr lang="es-ES" sz="2180" dirty="0"/>
              <a:t>Cuáles son los eventos de nuestro interés</a:t>
            </a:r>
          </a:p>
          <a:p>
            <a:pPr lvl="1" algn="just"/>
            <a:r>
              <a:rPr lang="es-ES" sz="2180" dirty="0"/>
              <a:t>Qué acción se debe realizar cuando se produzcan.</a:t>
            </a:r>
          </a:p>
          <a:p>
            <a:pPr algn="just"/>
            <a:r>
              <a:rPr lang="es-ES" sz="2400" dirty="0"/>
              <a:t>En nuestro Bingo Sotero estas dos cosas las hacíamos así:</a:t>
            </a:r>
          </a:p>
          <a:p>
            <a:pPr algn="just"/>
            <a:endParaRPr lang="es-ES" sz="2400" dirty="0"/>
          </a:p>
        </p:txBody>
      </p:sp>
      <p:pic>
        <p:nvPicPr>
          <p:cNvPr id="11" name="Imagen 10">
            <a:extLst>
              <a:ext uri="{FF2B5EF4-FFF2-40B4-BE49-F238E27FC236}">
                <a16:creationId xmlns:a16="http://schemas.microsoft.com/office/drawing/2014/main" id="{68A94A06-B96D-1295-6EEA-0B35DD048AAF}"/>
              </a:ext>
            </a:extLst>
          </p:cNvPr>
          <p:cNvPicPr>
            <a:picLocks noChangeAspect="1"/>
          </p:cNvPicPr>
          <p:nvPr/>
        </p:nvPicPr>
        <p:blipFill>
          <a:blip r:embed="rId3"/>
          <a:stretch>
            <a:fillRect/>
          </a:stretch>
        </p:blipFill>
        <p:spPr>
          <a:xfrm>
            <a:off x="777448" y="3788552"/>
            <a:ext cx="5491883" cy="1407919"/>
          </a:xfrm>
          <a:prstGeom prst="rect">
            <a:avLst/>
          </a:prstGeom>
        </p:spPr>
      </p:pic>
      <p:pic>
        <p:nvPicPr>
          <p:cNvPr id="13" name="Imagen 12">
            <a:extLst>
              <a:ext uri="{FF2B5EF4-FFF2-40B4-BE49-F238E27FC236}">
                <a16:creationId xmlns:a16="http://schemas.microsoft.com/office/drawing/2014/main" id="{BF20CC1C-AC85-A303-A5FC-CD4E5B6257BD}"/>
              </a:ext>
            </a:extLst>
          </p:cNvPr>
          <p:cNvPicPr>
            <a:picLocks noChangeAspect="1"/>
          </p:cNvPicPr>
          <p:nvPr/>
        </p:nvPicPr>
        <p:blipFill>
          <a:blip r:embed="rId4"/>
          <a:stretch>
            <a:fillRect/>
          </a:stretch>
        </p:blipFill>
        <p:spPr>
          <a:xfrm>
            <a:off x="7092000" y="5330283"/>
            <a:ext cx="5611795" cy="2028774"/>
          </a:xfrm>
          <a:prstGeom prst="rect">
            <a:avLst/>
          </a:prstGeom>
        </p:spPr>
      </p:pic>
      <p:sp>
        <p:nvSpPr>
          <p:cNvPr id="14" name="Cerrar llave 13">
            <a:extLst>
              <a:ext uri="{FF2B5EF4-FFF2-40B4-BE49-F238E27FC236}">
                <a16:creationId xmlns:a16="http://schemas.microsoft.com/office/drawing/2014/main" id="{78B1C0C5-18DD-AAF2-458E-DBE8A45D994F}"/>
              </a:ext>
            </a:extLst>
          </p:cNvPr>
          <p:cNvSpPr/>
          <p:nvPr/>
        </p:nvSpPr>
        <p:spPr>
          <a:xfrm rot="5400000">
            <a:off x="3327817" y="2823670"/>
            <a:ext cx="391146" cy="549188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3FF01182-87F8-B6CF-A2BA-CA586E588A59}"/>
              </a:ext>
            </a:extLst>
          </p:cNvPr>
          <p:cNvSpPr txBox="1"/>
          <p:nvPr/>
        </p:nvSpPr>
        <p:spPr>
          <a:xfrm>
            <a:off x="735980" y="5719918"/>
            <a:ext cx="5491882" cy="1631216"/>
          </a:xfrm>
          <a:prstGeom prst="rect">
            <a:avLst/>
          </a:prstGeom>
          <a:noFill/>
        </p:spPr>
        <p:txBody>
          <a:bodyPr wrap="square" rtlCol="0">
            <a:spAutoFit/>
          </a:bodyPr>
          <a:lstStyle/>
          <a:p>
            <a:pPr algn="ctr"/>
            <a:r>
              <a:rPr lang="es-ES" sz="2000" dirty="0"/>
              <a:t>Indicamos que nos interesa "escuchar" el evento de </a:t>
            </a:r>
            <a:r>
              <a:rPr lang="es-ES" sz="2000" dirty="0" err="1"/>
              <a:t>click</a:t>
            </a:r>
            <a:r>
              <a:rPr lang="es-ES" sz="2000" dirty="0"/>
              <a:t> sobre este botón del DOM. Además, indicamos que cuando se produzca el evento se debe ejecutar la función </a:t>
            </a:r>
            <a:r>
              <a:rPr lang="es-ES" sz="2000" b="1" dirty="0" err="1"/>
              <a:t>cantaBingo</a:t>
            </a:r>
            <a:endParaRPr lang="es-ES" sz="2000" b="1" dirty="0"/>
          </a:p>
        </p:txBody>
      </p:sp>
      <p:sp>
        <p:nvSpPr>
          <p:cNvPr id="16" name="CuadroTexto 15">
            <a:extLst>
              <a:ext uri="{FF2B5EF4-FFF2-40B4-BE49-F238E27FC236}">
                <a16:creationId xmlns:a16="http://schemas.microsoft.com/office/drawing/2014/main" id="{B0557E44-60FA-4464-BF77-D3B50F350848}"/>
              </a:ext>
            </a:extLst>
          </p:cNvPr>
          <p:cNvSpPr txBox="1"/>
          <p:nvPr/>
        </p:nvSpPr>
        <p:spPr>
          <a:xfrm>
            <a:off x="7040603" y="3957797"/>
            <a:ext cx="5611795" cy="707886"/>
          </a:xfrm>
          <a:prstGeom prst="rect">
            <a:avLst/>
          </a:prstGeom>
          <a:noFill/>
        </p:spPr>
        <p:txBody>
          <a:bodyPr wrap="square" rtlCol="0">
            <a:spAutoFit/>
          </a:bodyPr>
          <a:lstStyle/>
          <a:p>
            <a:pPr algn="ctr"/>
            <a:r>
              <a:rPr lang="es-ES" sz="2000" dirty="0"/>
              <a:t>A la función que se invoca cuando se produce un evento se le llama </a:t>
            </a:r>
            <a:r>
              <a:rPr lang="es-ES" sz="2000" b="1" dirty="0"/>
              <a:t>manejador del evento</a:t>
            </a:r>
          </a:p>
        </p:txBody>
      </p:sp>
      <p:sp>
        <p:nvSpPr>
          <p:cNvPr id="17" name="Cerrar llave 16">
            <a:extLst>
              <a:ext uri="{FF2B5EF4-FFF2-40B4-BE49-F238E27FC236}">
                <a16:creationId xmlns:a16="http://schemas.microsoft.com/office/drawing/2014/main" id="{996888C1-FAF4-D2F0-6163-338463649176}"/>
              </a:ext>
            </a:extLst>
          </p:cNvPr>
          <p:cNvSpPr/>
          <p:nvPr/>
        </p:nvSpPr>
        <p:spPr>
          <a:xfrm rot="16200000" flipV="1">
            <a:off x="9681591" y="2116063"/>
            <a:ext cx="391146" cy="557032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888692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739590"/>
            <a:ext cx="10358564"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El catálogo de eventos del DOM disponible es bastante extenso: </a:t>
            </a:r>
            <a:r>
              <a:rPr lang="es-ES" sz="2400" i="1" dirty="0" err="1"/>
              <a:t>click</a:t>
            </a:r>
            <a:r>
              <a:rPr lang="es-ES" sz="2400" i="1" dirty="0"/>
              <a:t>, </a:t>
            </a:r>
            <a:r>
              <a:rPr lang="es-ES" sz="2400" i="1" dirty="0" err="1"/>
              <a:t>cut</a:t>
            </a:r>
            <a:r>
              <a:rPr lang="es-ES" sz="2400" i="1" dirty="0"/>
              <a:t>, </a:t>
            </a:r>
            <a:r>
              <a:rPr lang="es-ES" sz="2400" i="1" dirty="0" err="1"/>
              <a:t>copy</a:t>
            </a:r>
            <a:r>
              <a:rPr lang="es-ES" sz="2400" i="1" dirty="0"/>
              <a:t>, paste, </a:t>
            </a:r>
            <a:r>
              <a:rPr lang="es-ES" sz="2400" i="1" dirty="0" err="1"/>
              <a:t>focus</a:t>
            </a:r>
            <a:r>
              <a:rPr lang="es-ES" sz="2400" i="1" dirty="0"/>
              <a:t>, </a:t>
            </a:r>
            <a:r>
              <a:rPr lang="es-ES" sz="2400" i="1" dirty="0" err="1"/>
              <a:t>blur</a:t>
            </a:r>
            <a:r>
              <a:rPr lang="es-ES" sz="2400" i="1" dirty="0"/>
              <a:t>, </a:t>
            </a:r>
            <a:r>
              <a:rPr lang="es-ES" sz="2400" i="1" dirty="0" err="1"/>
              <a:t>keydown</a:t>
            </a:r>
            <a:r>
              <a:rPr lang="es-ES" sz="2400" i="1" dirty="0"/>
              <a:t>, </a:t>
            </a:r>
            <a:r>
              <a:rPr lang="es-ES" sz="2400" i="1" dirty="0" err="1"/>
              <a:t>keyup</a:t>
            </a:r>
            <a:r>
              <a:rPr lang="es-ES" sz="2400" i="1" dirty="0"/>
              <a:t>, </a:t>
            </a:r>
            <a:r>
              <a:rPr lang="es-ES" sz="2400" i="1" dirty="0" err="1"/>
              <a:t>mouseover</a:t>
            </a:r>
            <a:r>
              <a:rPr lang="es-ES" sz="2400" i="1" dirty="0"/>
              <a:t>, </a:t>
            </a:r>
            <a:r>
              <a:rPr lang="es-ES" sz="2400" i="1" dirty="0" err="1"/>
              <a:t>mouseenter</a:t>
            </a:r>
            <a:r>
              <a:rPr lang="es-ES" sz="2400" i="1" dirty="0"/>
              <a:t>, </a:t>
            </a:r>
            <a:r>
              <a:rPr lang="es-ES" sz="2400" i="1" dirty="0" err="1"/>
              <a:t>mouseleave</a:t>
            </a:r>
            <a:r>
              <a:rPr lang="es-ES" sz="2400" dirty="0"/>
              <a:t>…  Se puede ver al completo aquí: </a:t>
            </a:r>
          </a:p>
          <a:p>
            <a:pPr marL="0" indent="0" algn="ctr">
              <a:buNone/>
            </a:pPr>
            <a:r>
              <a:rPr lang="es-ES" sz="2400" dirty="0">
                <a:hlinkClick r:id="rId3"/>
              </a:rPr>
              <a:t>https://www.w3schools.com/jsref/dom_obj_event.asp</a:t>
            </a:r>
            <a:endParaRPr lang="es-ES" sz="2400" dirty="0"/>
          </a:p>
          <a:p>
            <a:pPr marL="0" indent="0" algn="ctr">
              <a:buNone/>
            </a:pPr>
            <a:endParaRPr lang="es-ES" sz="1100" dirty="0"/>
          </a:p>
          <a:p>
            <a:pPr algn="just"/>
            <a:r>
              <a:rPr lang="es-ES" sz="2400" dirty="0"/>
              <a:t>Como decíamos antes, como programadores tenemos que "</a:t>
            </a:r>
            <a:r>
              <a:rPr lang="es-ES" sz="2400" b="1" dirty="0">
                <a:solidFill>
                  <a:schemeClr val="accent5"/>
                </a:solidFill>
              </a:rPr>
              <a:t>registrarnos como oyentes</a:t>
            </a:r>
            <a:r>
              <a:rPr lang="es-ES" sz="2400" dirty="0"/>
              <a:t>" de estos eventos indicando qué código será el manejador del evento. Veamos las opciones que tenemos disponibles:</a:t>
            </a:r>
          </a:p>
          <a:p>
            <a:pPr algn="just"/>
            <a:endParaRPr lang="es-ES" sz="2400" dirty="0"/>
          </a:p>
        </p:txBody>
      </p:sp>
      <p:pic>
        <p:nvPicPr>
          <p:cNvPr id="8" name="Imagen 7">
            <a:extLst>
              <a:ext uri="{FF2B5EF4-FFF2-40B4-BE49-F238E27FC236}">
                <a16:creationId xmlns:a16="http://schemas.microsoft.com/office/drawing/2014/main" id="{77847F96-36CC-5FCC-7B44-FE1C3F63654D}"/>
              </a:ext>
            </a:extLst>
          </p:cNvPr>
          <p:cNvPicPr>
            <a:picLocks noChangeAspect="1"/>
          </p:cNvPicPr>
          <p:nvPr/>
        </p:nvPicPr>
        <p:blipFill>
          <a:blip r:embed="rId4"/>
          <a:stretch>
            <a:fillRect/>
          </a:stretch>
        </p:blipFill>
        <p:spPr>
          <a:xfrm>
            <a:off x="7855269" y="5164111"/>
            <a:ext cx="4902662" cy="2157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ángulo: esquinas redondeadas 8">
            <a:extLst>
              <a:ext uri="{FF2B5EF4-FFF2-40B4-BE49-F238E27FC236}">
                <a16:creationId xmlns:a16="http://schemas.microsoft.com/office/drawing/2014/main" id="{7442449B-EBC8-EC74-A06C-F5EDB6EE6A8C}"/>
              </a:ext>
            </a:extLst>
          </p:cNvPr>
          <p:cNvSpPr/>
          <p:nvPr/>
        </p:nvSpPr>
        <p:spPr>
          <a:xfrm>
            <a:off x="2566154" y="5219818"/>
            <a:ext cx="3870253"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event-listener.html</a:t>
            </a:r>
          </a:p>
        </p:txBody>
      </p:sp>
      <p:pic>
        <p:nvPicPr>
          <p:cNvPr id="1026" name="Picture 2" descr="Listen, listener, listening icon - Download on Iconfinder">
            <a:extLst>
              <a:ext uri="{FF2B5EF4-FFF2-40B4-BE49-F238E27FC236}">
                <a16:creationId xmlns:a16="http://schemas.microsoft.com/office/drawing/2014/main" id="{185780CC-5241-E9D2-EF4C-AAF528C0E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91" r="8107"/>
          <a:stretch/>
        </p:blipFill>
        <p:spPr bwMode="auto">
          <a:xfrm>
            <a:off x="11302584" y="2115435"/>
            <a:ext cx="2137191" cy="304867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esquinas redondeadas 2">
            <a:extLst>
              <a:ext uri="{FF2B5EF4-FFF2-40B4-BE49-F238E27FC236}">
                <a16:creationId xmlns:a16="http://schemas.microsoft.com/office/drawing/2014/main" id="{FB77F4F9-A630-977D-8396-8AA7C7E6A26D}"/>
              </a:ext>
            </a:extLst>
          </p:cNvPr>
          <p:cNvSpPr/>
          <p:nvPr/>
        </p:nvSpPr>
        <p:spPr>
          <a:xfrm>
            <a:off x="1795555" y="6312759"/>
            <a:ext cx="5411450" cy="94248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1800" i="1" dirty="0"/>
              <a:t>La elección de un método u otro queda a la elección del programador, pero siempre buscando la legibilidad y mantenibilidad del código</a:t>
            </a:r>
            <a:endParaRPr lang="es-ES" i="1" dirty="0"/>
          </a:p>
        </p:txBody>
      </p:sp>
    </p:spTree>
    <p:extLst>
      <p:ext uri="{BB962C8B-B14F-4D97-AF65-F5344CB8AC3E}">
        <p14:creationId xmlns:p14="http://schemas.microsoft.com/office/powerpoint/2010/main" val="498689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739590"/>
            <a:ext cx="9943438"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Las funciones que actúan como manejadores de eventos pueden recibir </a:t>
            </a:r>
            <a:r>
              <a:rPr lang="es-ES" sz="2400" b="1" dirty="0">
                <a:solidFill>
                  <a:schemeClr val="accent4"/>
                </a:solidFill>
              </a:rPr>
              <a:t>un parámetro que es el objeto del propio evento que se produce</a:t>
            </a:r>
            <a:r>
              <a:rPr lang="es-ES" sz="2400" dirty="0"/>
              <a:t>. Esto abre posibilidades interesantes:</a:t>
            </a:r>
          </a:p>
          <a:p>
            <a:pPr algn="just"/>
            <a:endParaRPr lang="es-ES" sz="2400" dirty="0"/>
          </a:p>
          <a:p>
            <a:pPr algn="just"/>
            <a:endParaRPr lang="es-ES" sz="2400" dirty="0"/>
          </a:p>
          <a:p>
            <a:pPr marL="0" indent="0" algn="ctr">
              <a:buNone/>
            </a:pPr>
            <a:endParaRPr lang="es-ES" sz="1100" dirty="0"/>
          </a:p>
          <a:p>
            <a:pPr algn="just"/>
            <a:endParaRPr lang="es-ES" sz="2400" dirty="0"/>
          </a:p>
        </p:txBody>
      </p:sp>
      <p:sp>
        <p:nvSpPr>
          <p:cNvPr id="9" name="Rectángulo: esquinas redondeadas 8">
            <a:extLst>
              <a:ext uri="{FF2B5EF4-FFF2-40B4-BE49-F238E27FC236}">
                <a16:creationId xmlns:a16="http://schemas.microsoft.com/office/drawing/2014/main" id="{7442449B-EBC8-EC74-A06C-F5EDB6EE6A8C}"/>
              </a:ext>
            </a:extLst>
          </p:cNvPr>
          <p:cNvSpPr/>
          <p:nvPr/>
        </p:nvSpPr>
        <p:spPr>
          <a:xfrm>
            <a:off x="3681275" y="3133112"/>
            <a:ext cx="3870253"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Abre y estudia el fichero </a:t>
            </a:r>
            <a:r>
              <a:rPr lang="es-ES" sz="2400" b="1" dirty="0"/>
              <a:t>event-parameter.html</a:t>
            </a:r>
          </a:p>
        </p:txBody>
      </p:sp>
      <p:pic>
        <p:nvPicPr>
          <p:cNvPr id="5" name="Imagen 4">
            <a:extLst>
              <a:ext uri="{FF2B5EF4-FFF2-40B4-BE49-F238E27FC236}">
                <a16:creationId xmlns:a16="http://schemas.microsoft.com/office/drawing/2014/main" id="{E0F80398-C23C-8837-118C-81F2BCAF9C53}"/>
              </a:ext>
            </a:extLst>
          </p:cNvPr>
          <p:cNvPicPr>
            <a:picLocks noChangeAspect="1"/>
          </p:cNvPicPr>
          <p:nvPr/>
        </p:nvPicPr>
        <p:blipFill>
          <a:blip r:embed="rId3"/>
          <a:stretch>
            <a:fillRect/>
          </a:stretch>
        </p:blipFill>
        <p:spPr>
          <a:xfrm>
            <a:off x="10492919" y="1728387"/>
            <a:ext cx="2717683" cy="2809449"/>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89921FAD-C9FE-F822-8DAA-A9704E36FB54}"/>
              </a:ext>
            </a:extLst>
          </p:cNvPr>
          <p:cNvPicPr>
            <a:picLocks noChangeAspect="1"/>
          </p:cNvPicPr>
          <p:nvPr/>
        </p:nvPicPr>
        <p:blipFill>
          <a:blip r:embed="rId4"/>
          <a:stretch>
            <a:fillRect/>
          </a:stretch>
        </p:blipFill>
        <p:spPr>
          <a:xfrm>
            <a:off x="765798" y="4302696"/>
            <a:ext cx="6325546" cy="1155033"/>
          </a:xfrm>
          <a:prstGeom prst="rect">
            <a:avLst/>
          </a:prstGeom>
        </p:spPr>
      </p:pic>
      <p:pic>
        <p:nvPicPr>
          <p:cNvPr id="13" name="Imagen 12">
            <a:extLst>
              <a:ext uri="{FF2B5EF4-FFF2-40B4-BE49-F238E27FC236}">
                <a16:creationId xmlns:a16="http://schemas.microsoft.com/office/drawing/2014/main" id="{642857A3-E2F1-1428-F004-42F79751C06B}"/>
              </a:ext>
            </a:extLst>
          </p:cNvPr>
          <p:cNvPicPr>
            <a:picLocks noChangeAspect="1"/>
          </p:cNvPicPr>
          <p:nvPr/>
        </p:nvPicPr>
        <p:blipFill>
          <a:blip r:embed="rId5"/>
          <a:stretch>
            <a:fillRect/>
          </a:stretch>
        </p:blipFill>
        <p:spPr>
          <a:xfrm>
            <a:off x="765798" y="5696517"/>
            <a:ext cx="6296025" cy="1666875"/>
          </a:xfrm>
          <a:prstGeom prst="rect">
            <a:avLst/>
          </a:prstGeom>
        </p:spPr>
      </p:pic>
      <p:sp>
        <p:nvSpPr>
          <p:cNvPr id="14" name="Rectángulo: esquinas redondeadas 13">
            <a:extLst>
              <a:ext uri="{FF2B5EF4-FFF2-40B4-BE49-F238E27FC236}">
                <a16:creationId xmlns:a16="http://schemas.microsoft.com/office/drawing/2014/main" id="{A7362FEF-5034-FAFD-0AF8-F6772DA3CDE8}"/>
              </a:ext>
            </a:extLst>
          </p:cNvPr>
          <p:cNvSpPr/>
          <p:nvPr/>
        </p:nvSpPr>
        <p:spPr>
          <a:xfrm>
            <a:off x="6719887" y="4611392"/>
            <a:ext cx="3231362" cy="71178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Asignamos el mismo manejador a todos los </a:t>
            </a:r>
            <a:r>
              <a:rPr lang="es-ES" dirty="0" err="1"/>
              <a:t>items</a:t>
            </a:r>
            <a:endParaRPr lang="es-ES" b="1" dirty="0"/>
          </a:p>
        </p:txBody>
      </p:sp>
      <p:sp>
        <p:nvSpPr>
          <p:cNvPr id="15" name="Rectángulo: esquinas redondeadas 14">
            <a:extLst>
              <a:ext uri="{FF2B5EF4-FFF2-40B4-BE49-F238E27FC236}">
                <a16:creationId xmlns:a16="http://schemas.microsoft.com/office/drawing/2014/main" id="{D098E835-0856-5830-D0EF-280520C9CB20}"/>
              </a:ext>
            </a:extLst>
          </p:cNvPr>
          <p:cNvSpPr/>
          <p:nvPr/>
        </p:nvSpPr>
        <p:spPr>
          <a:xfrm>
            <a:off x="5146078" y="5571489"/>
            <a:ext cx="4803685" cy="99983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El manejador recibe un objeto </a:t>
            </a:r>
            <a:r>
              <a:rPr lang="es-ES" dirty="0" err="1"/>
              <a:t>Event</a:t>
            </a:r>
            <a:r>
              <a:rPr lang="es-ES" dirty="0"/>
              <a:t> como parámetro. Su propiedad </a:t>
            </a:r>
            <a:r>
              <a:rPr lang="es-ES" b="1" dirty="0"/>
              <a:t>target</a:t>
            </a:r>
            <a:r>
              <a:rPr lang="es-ES" dirty="0"/>
              <a:t> apunta al elemento donde se provocó el evento </a:t>
            </a:r>
          </a:p>
        </p:txBody>
      </p:sp>
      <p:sp>
        <p:nvSpPr>
          <p:cNvPr id="16" name="Rectángulo: esquinas redondeadas 15">
            <a:extLst>
              <a:ext uri="{FF2B5EF4-FFF2-40B4-BE49-F238E27FC236}">
                <a16:creationId xmlns:a16="http://schemas.microsoft.com/office/drawing/2014/main" id="{CE87918C-7516-4BB9-74D7-9EA2B17E0419}"/>
              </a:ext>
            </a:extLst>
          </p:cNvPr>
          <p:cNvSpPr/>
          <p:nvPr/>
        </p:nvSpPr>
        <p:spPr>
          <a:xfrm>
            <a:off x="10506842" y="5741131"/>
            <a:ext cx="2717683" cy="1095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28 del boletín de problemas</a:t>
            </a:r>
          </a:p>
        </p:txBody>
      </p:sp>
    </p:spTree>
    <p:extLst>
      <p:ext uri="{BB962C8B-B14F-4D97-AF65-F5344CB8AC3E}">
        <p14:creationId xmlns:p14="http://schemas.microsoft.com/office/powerpoint/2010/main" val="3397336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79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1739590"/>
            <a:ext cx="9190164"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marL="0" indent="0" algn="just">
              <a:buNone/>
            </a:pPr>
            <a:r>
              <a:rPr lang="es-ES" sz="2400" b="1" dirty="0"/>
              <a:t>Eventos aplicados a la interfaz de usuario</a:t>
            </a:r>
          </a:p>
          <a:p>
            <a:pPr algn="just"/>
            <a:r>
              <a:rPr lang="es-ES" sz="2400" dirty="0"/>
              <a:t>Usando JS para escuchar y procesar los eventos del DOM podemos enriquecer la funcionalidad de una página web y mejorar la experiencia de usuario. Veamos un ejemplo completo:</a:t>
            </a:r>
          </a:p>
          <a:p>
            <a:pPr algn="just"/>
            <a:endParaRPr lang="es-ES" sz="2400" dirty="0"/>
          </a:p>
          <a:p>
            <a:pPr algn="just"/>
            <a:endParaRPr lang="es-ES" sz="2400" dirty="0"/>
          </a:p>
          <a:p>
            <a:pPr algn="just"/>
            <a:r>
              <a:rPr lang="es-ES" sz="2400" dirty="0"/>
              <a:t>Como vemos los ficheros </a:t>
            </a:r>
            <a:r>
              <a:rPr lang="es-ES" sz="2400" b="1" dirty="0"/>
              <a:t>.</a:t>
            </a:r>
            <a:r>
              <a:rPr lang="es-ES" sz="2400" b="1" dirty="0" err="1"/>
              <a:t>html</a:t>
            </a:r>
            <a:r>
              <a:rPr lang="es-ES" sz="2400" b="1" dirty="0"/>
              <a:t> </a:t>
            </a:r>
            <a:r>
              <a:rPr lang="es-ES" sz="2400" dirty="0"/>
              <a:t>enlazan con el fichero </a:t>
            </a:r>
            <a:r>
              <a:rPr lang="es-ES" sz="2400" b="1" dirty="0"/>
              <a:t>main.js</a:t>
            </a:r>
            <a:r>
              <a:rPr lang="es-ES" sz="2400" dirty="0"/>
              <a:t> en la cabecera (head), esto implicaría que el script se ejecutaría en antes de cargar el </a:t>
            </a:r>
            <a:r>
              <a:rPr lang="es-ES" sz="2400" dirty="0" err="1"/>
              <a:t>body</a:t>
            </a:r>
            <a:r>
              <a:rPr lang="es-ES" sz="2400" dirty="0"/>
              <a:t> del documento… sin embargo la primera línea del script dice:</a:t>
            </a:r>
          </a:p>
        </p:txBody>
      </p:sp>
      <p:sp>
        <p:nvSpPr>
          <p:cNvPr id="3" name="Rectángulo: esquinas redondeadas 2">
            <a:extLst>
              <a:ext uri="{FF2B5EF4-FFF2-40B4-BE49-F238E27FC236}">
                <a16:creationId xmlns:a16="http://schemas.microsoft.com/office/drawing/2014/main" id="{C2209725-37C3-9275-1789-3F9994C839E3}"/>
              </a:ext>
            </a:extLst>
          </p:cNvPr>
          <p:cNvSpPr/>
          <p:nvPr/>
        </p:nvSpPr>
        <p:spPr>
          <a:xfrm>
            <a:off x="2832296" y="3753582"/>
            <a:ext cx="4871709" cy="8446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 sz="2400" dirty="0"/>
              <a:t>Descomprime, abre y navega el proyecto </a:t>
            </a:r>
            <a:r>
              <a:rPr lang="es-ES" sz="2400" b="1" dirty="0"/>
              <a:t>ui-with-js.zip</a:t>
            </a:r>
          </a:p>
        </p:txBody>
      </p:sp>
      <p:pic>
        <p:nvPicPr>
          <p:cNvPr id="5" name="Imagen 4">
            <a:extLst>
              <a:ext uri="{FF2B5EF4-FFF2-40B4-BE49-F238E27FC236}">
                <a16:creationId xmlns:a16="http://schemas.microsoft.com/office/drawing/2014/main" id="{41647C3C-F5C0-CCB1-546B-36EDF295EA42}"/>
              </a:ext>
            </a:extLst>
          </p:cNvPr>
          <p:cNvPicPr>
            <a:picLocks noChangeAspect="1"/>
          </p:cNvPicPr>
          <p:nvPr/>
        </p:nvPicPr>
        <p:blipFill>
          <a:blip r:embed="rId3"/>
          <a:stretch>
            <a:fillRect/>
          </a:stretch>
        </p:blipFill>
        <p:spPr>
          <a:xfrm>
            <a:off x="9601200" y="2101384"/>
            <a:ext cx="3631741" cy="22794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B6F31287-33BF-14F0-E5E5-2C7FE0976F28}"/>
              </a:ext>
            </a:extLst>
          </p:cNvPr>
          <p:cNvPicPr>
            <a:picLocks noChangeAspect="1"/>
          </p:cNvPicPr>
          <p:nvPr/>
        </p:nvPicPr>
        <p:blipFill>
          <a:blip r:embed="rId4"/>
          <a:stretch>
            <a:fillRect/>
          </a:stretch>
        </p:blipFill>
        <p:spPr>
          <a:xfrm>
            <a:off x="680340" y="6525412"/>
            <a:ext cx="9190164" cy="488839"/>
          </a:xfrm>
          <a:prstGeom prst="rect">
            <a:avLst/>
          </a:prstGeom>
        </p:spPr>
      </p:pic>
      <p:sp>
        <p:nvSpPr>
          <p:cNvPr id="9" name="Rectángulo: esquinas redondeadas 8">
            <a:extLst>
              <a:ext uri="{FF2B5EF4-FFF2-40B4-BE49-F238E27FC236}">
                <a16:creationId xmlns:a16="http://schemas.microsoft.com/office/drawing/2014/main" id="{5A223775-0590-B980-D55C-E641FA001D30}"/>
              </a:ext>
            </a:extLst>
          </p:cNvPr>
          <p:cNvSpPr/>
          <p:nvPr/>
        </p:nvSpPr>
        <p:spPr>
          <a:xfrm>
            <a:off x="9969190" y="4919840"/>
            <a:ext cx="3190885" cy="227947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Quedamos a la escucha del evento que se produce cuando se termina de construir el árbol DOM y llamamos a la función </a:t>
            </a:r>
            <a:r>
              <a:rPr lang="es-ES" sz="2000" b="1" dirty="0" err="1"/>
              <a:t>initializeUI</a:t>
            </a:r>
            <a:r>
              <a:rPr lang="es-ES" sz="2000" dirty="0"/>
              <a:t> cuando esto ocurre</a:t>
            </a:r>
          </a:p>
        </p:txBody>
      </p:sp>
    </p:spTree>
    <p:extLst>
      <p:ext uri="{BB962C8B-B14F-4D97-AF65-F5344CB8AC3E}">
        <p14:creationId xmlns:p14="http://schemas.microsoft.com/office/powerpoint/2010/main" val="48489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2 – Versiones ECMAScript</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91656" cy="5572126"/>
          </a:xfrm>
        </p:spPr>
        <p:txBody>
          <a:bodyPr>
            <a:normAutofit fontScale="92500" lnSpcReduction="10000"/>
          </a:bodyPr>
          <a:lstStyle/>
          <a:p>
            <a:pPr lvl="0" algn="just"/>
            <a:r>
              <a:rPr lang="es-ES" sz="2800" dirty="0"/>
              <a:t>Las especificaciones de ECMAScript (ES) han ido pasando por distintas versiones:</a:t>
            </a:r>
          </a:p>
          <a:p>
            <a:pPr lvl="1" algn="just">
              <a:buFont typeface="+mj-lt"/>
              <a:buAutoNum type="arabicPeriod"/>
            </a:pPr>
            <a:r>
              <a:rPr lang="es-ES" sz="2800" b="1" dirty="0"/>
              <a:t>ECMAScript 1 (ES1)</a:t>
            </a:r>
            <a:r>
              <a:rPr lang="es-ES" sz="2800" dirty="0"/>
              <a:t>: se lanzó en 1997, fue la primera versión estandarizada de JS que estableció las bases del lenguaje y de cómo debía ejecutarse. Incluyó características fundamentales como variables, funciones y objetos.</a:t>
            </a:r>
          </a:p>
          <a:p>
            <a:pPr lvl="1" algn="just">
              <a:buFont typeface="+mj-lt"/>
              <a:buAutoNum type="arabicPeriod"/>
            </a:pPr>
            <a:r>
              <a:rPr lang="es-ES" sz="2800" b="1" dirty="0"/>
              <a:t>ECMAScript 2 (ES2)</a:t>
            </a:r>
            <a:r>
              <a:rPr lang="es-ES" sz="2800" dirty="0"/>
              <a:t>: lanzada en 1998, esta versión introdujo mejoras menores, como soporte para expresiones regulares y modificadores de variables.</a:t>
            </a:r>
          </a:p>
          <a:p>
            <a:pPr lvl="1" algn="just">
              <a:buFont typeface="+mj-lt"/>
              <a:buAutoNum type="arabicPeriod"/>
            </a:pPr>
            <a:r>
              <a:rPr lang="es-ES" sz="2800" b="1" dirty="0"/>
              <a:t>ECMAScript 3 (ES3)</a:t>
            </a:r>
            <a:r>
              <a:rPr lang="es-ES" sz="2800" dirty="0"/>
              <a:t>: ES3 se lanzó en 1999 y fue una versión importante que estableció la base para el desarrollo web moderno. Introdujo nuevas características como manejo de excepciones, métodos de </a:t>
            </a:r>
            <a:r>
              <a:rPr lang="es-ES" sz="2800" dirty="0" err="1"/>
              <a:t>arrays</a:t>
            </a:r>
            <a:r>
              <a:rPr lang="es-ES" sz="2800" dirty="0"/>
              <a:t> y JSON.</a:t>
            </a:r>
          </a:p>
          <a:p>
            <a:pPr lvl="0" algn="just"/>
            <a:endParaRPr lang="es-ES" sz="2800" dirty="0"/>
          </a:p>
          <a:p>
            <a:pPr lvl="0" algn="just"/>
            <a:endParaRPr lang="es-ES" sz="2800" dirty="0"/>
          </a:p>
          <a:p>
            <a:pPr lvl="0" algn="just"/>
            <a:endParaRPr lang="es-ES" sz="2800" dirty="0"/>
          </a:p>
          <a:p>
            <a:pPr lvl="0" algn="just"/>
            <a:endParaRPr lang="es-ES" sz="2800" dirty="0"/>
          </a:p>
        </p:txBody>
      </p:sp>
      <p:grpSp>
        <p:nvGrpSpPr>
          <p:cNvPr id="4" name="Grupo 3">
            <a:extLst>
              <a:ext uri="{FF2B5EF4-FFF2-40B4-BE49-F238E27FC236}">
                <a16:creationId xmlns:a16="http://schemas.microsoft.com/office/drawing/2014/main" id="{8A42840F-65CA-4122-BD7A-1EDF7CF5CF91}"/>
              </a:ext>
            </a:extLst>
          </p:cNvPr>
          <p:cNvGrpSpPr/>
          <p:nvPr/>
        </p:nvGrpSpPr>
        <p:grpSpPr>
          <a:xfrm rot="5400000">
            <a:off x="9818172" y="3317580"/>
            <a:ext cx="4572316" cy="2111490"/>
            <a:chOff x="3423173" y="3143927"/>
            <a:chExt cx="5383979" cy="2350311"/>
          </a:xfrm>
        </p:grpSpPr>
        <p:pic>
          <p:nvPicPr>
            <p:cNvPr id="4098" name="Picture 2" descr="Angular-Formation">
              <a:extLst>
                <a:ext uri="{FF2B5EF4-FFF2-40B4-BE49-F238E27FC236}">
                  <a16:creationId xmlns:a16="http://schemas.microsoft.com/office/drawing/2014/main" id="{0AB1DA31-33B0-4541-969B-4AD445B497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14"/>
            <a:stretch/>
          </p:blipFill>
          <p:spPr bwMode="auto">
            <a:xfrm>
              <a:off x="3525594" y="3143927"/>
              <a:ext cx="5281558" cy="2063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ngular-Formation">
              <a:extLst>
                <a:ext uri="{FF2B5EF4-FFF2-40B4-BE49-F238E27FC236}">
                  <a16:creationId xmlns:a16="http://schemas.microsoft.com/office/drawing/2014/main" id="{310CF796-A0F7-462C-9825-2AFEB59ABB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731"/>
            <a:stretch/>
          </p:blipFill>
          <p:spPr bwMode="auto">
            <a:xfrm>
              <a:off x="3423173" y="5239833"/>
              <a:ext cx="5281558" cy="254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5283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313959"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Cuando el evento </a:t>
            </a:r>
            <a:r>
              <a:rPr lang="es-ES" sz="2400" b="1" dirty="0" err="1">
                <a:solidFill>
                  <a:schemeClr val="accent2"/>
                </a:solidFill>
              </a:rPr>
              <a:t>DOMContentLoaded</a:t>
            </a:r>
            <a:r>
              <a:rPr lang="es-ES" sz="2400" dirty="0"/>
              <a:t> se dispare tendremos disponible todos los elementos del DOM para ser tratados con JS. </a:t>
            </a:r>
          </a:p>
          <a:p>
            <a:pPr algn="just"/>
            <a:r>
              <a:rPr lang="es-ES" sz="2400" dirty="0"/>
              <a:t>La función </a:t>
            </a:r>
            <a:r>
              <a:rPr lang="es-ES" sz="2400" b="1" dirty="0" err="1">
                <a:solidFill>
                  <a:schemeClr val="accent4"/>
                </a:solidFill>
              </a:rPr>
              <a:t>initializeUI</a:t>
            </a:r>
            <a:r>
              <a:rPr lang="es-ES" sz="2400" dirty="0"/>
              <a:t> irá llamando a cada una de las funciones que añaden funcionalidad a nuestra interfaz de usuario. </a:t>
            </a:r>
          </a:p>
          <a:p>
            <a:pPr algn="just"/>
            <a:r>
              <a:rPr lang="es-ES" sz="2400" dirty="0"/>
              <a:t>Muchas de estas funciones estructuran su código en dos partes bien diferenciadas:</a:t>
            </a:r>
          </a:p>
          <a:p>
            <a:pPr marL="961172" lvl="1" indent="-457200" algn="just">
              <a:buFont typeface="+mj-lt"/>
              <a:buAutoNum type="arabicPeriod"/>
            </a:pPr>
            <a:r>
              <a:rPr lang="es-ES" sz="2180" dirty="0"/>
              <a:t>Seleccionar uno o varios elementos del DOM y </a:t>
            </a:r>
            <a:r>
              <a:rPr lang="es-ES" sz="2180" b="1" dirty="0">
                <a:solidFill>
                  <a:srgbClr val="0070C0"/>
                </a:solidFill>
              </a:rPr>
              <a:t>añadirle sus correspondientes manejadores de evento</a:t>
            </a:r>
            <a:r>
              <a:rPr lang="es-ES" sz="2180" dirty="0"/>
              <a:t>.</a:t>
            </a:r>
          </a:p>
          <a:p>
            <a:pPr marL="961172" lvl="1" indent="-457200" algn="just">
              <a:buFont typeface="+mj-lt"/>
              <a:buAutoNum type="arabicPeriod"/>
            </a:pPr>
            <a:r>
              <a:rPr lang="es-ES" sz="2180" dirty="0"/>
              <a:t>Por otro lado, los </a:t>
            </a:r>
            <a:r>
              <a:rPr lang="es-ES" sz="2180" b="1" dirty="0">
                <a:solidFill>
                  <a:schemeClr val="accent3"/>
                </a:solidFill>
              </a:rPr>
              <a:t>manejadores de eventos </a:t>
            </a:r>
            <a:r>
              <a:rPr lang="es-ES" sz="2180" dirty="0"/>
              <a:t>se encargan de:</a:t>
            </a:r>
          </a:p>
          <a:p>
            <a:pPr lvl="2" algn="just"/>
            <a:r>
              <a:rPr lang="es-ES" sz="1959" b="1" dirty="0">
                <a:solidFill>
                  <a:schemeClr val="accent5"/>
                </a:solidFill>
              </a:rPr>
              <a:t>Realizar cálculos</a:t>
            </a:r>
            <a:r>
              <a:rPr lang="es-ES" sz="1959" dirty="0"/>
              <a:t>, si corresponde.</a:t>
            </a:r>
          </a:p>
          <a:p>
            <a:pPr lvl="2" algn="just"/>
            <a:r>
              <a:rPr lang="es-ES" sz="1959" b="1" dirty="0">
                <a:solidFill>
                  <a:schemeClr val="accent4"/>
                </a:solidFill>
              </a:rPr>
              <a:t>Actualizar la interfaz de usuario </a:t>
            </a:r>
            <a:r>
              <a:rPr lang="es-ES" sz="1959" dirty="0"/>
              <a:t>y mostrar</a:t>
            </a:r>
            <a:r>
              <a:rPr lang="es-ES" sz="1959" b="1" dirty="0">
                <a:solidFill>
                  <a:schemeClr val="accent4"/>
                </a:solidFill>
              </a:rPr>
              <a:t> </a:t>
            </a:r>
            <a:r>
              <a:rPr lang="es-ES" sz="1959" dirty="0"/>
              <a:t>los resultados calculados, si corresponde.</a:t>
            </a:r>
          </a:p>
          <a:p>
            <a:pPr algn="just"/>
            <a:r>
              <a:rPr lang="es-ES" sz="2400" dirty="0"/>
              <a:t>Analicemos con este enfoque la función </a:t>
            </a:r>
            <a:r>
              <a:rPr lang="es-ES" sz="2400" b="1" dirty="0" err="1">
                <a:solidFill>
                  <a:schemeClr val="accent5"/>
                </a:solidFill>
              </a:rPr>
              <a:t>searchBar</a:t>
            </a:r>
            <a:r>
              <a:rPr lang="es-ES" sz="2400" dirty="0"/>
              <a:t>()</a:t>
            </a:r>
          </a:p>
          <a:p>
            <a:pPr algn="just"/>
            <a:endParaRPr lang="es-ES" sz="2400" dirty="0"/>
          </a:p>
          <a:p>
            <a:pPr algn="just"/>
            <a:endParaRPr lang="es-ES" sz="2400" dirty="0"/>
          </a:p>
          <a:p>
            <a:pPr algn="just"/>
            <a:endParaRPr lang="es-ES" sz="2400" dirty="0"/>
          </a:p>
          <a:p>
            <a:pPr algn="just"/>
            <a:endParaRPr lang="es-ES" sz="2400" dirty="0"/>
          </a:p>
        </p:txBody>
      </p:sp>
      <p:pic>
        <p:nvPicPr>
          <p:cNvPr id="1026" name="Picture 2" descr="Search Bar PNGs for Free Download">
            <a:extLst>
              <a:ext uri="{FF2B5EF4-FFF2-40B4-BE49-F238E27FC236}">
                <a16:creationId xmlns:a16="http://schemas.microsoft.com/office/drawing/2014/main" id="{F15E5D10-293C-4957-50F5-EE310303B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555986" y="2331863"/>
            <a:ext cx="7421391" cy="371069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CA7077BA-D326-4334-8629-94C557FAE728}"/>
              </a:ext>
            </a:extLst>
          </p:cNvPr>
          <p:cNvPicPr>
            <a:picLocks noChangeAspect="1"/>
          </p:cNvPicPr>
          <p:nvPr/>
        </p:nvPicPr>
        <p:blipFill>
          <a:blip r:embed="rId4"/>
          <a:stretch>
            <a:fillRect/>
          </a:stretch>
        </p:blipFill>
        <p:spPr>
          <a:xfrm>
            <a:off x="8053594" y="6659482"/>
            <a:ext cx="3228975" cy="771525"/>
          </a:xfrm>
          <a:prstGeom prst="roundRect">
            <a:avLst>
              <a:gd name="adj" fmla="val 2304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78082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81</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313959"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endParaRPr lang="es-ES" sz="2400" dirty="0"/>
          </a:p>
          <a:p>
            <a:pPr algn="just"/>
            <a:endParaRPr lang="es-ES" sz="2400" dirty="0"/>
          </a:p>
          <a:p>
            <a:pPr algn="just"/>
            <a:endParaRPr lang="es-ES" sz="2400" dirty="0"/>
          </a:p>
          <a:p>
            <a:pPr algn="just"/>
            <a:endParaRPr lang="es-ES" sz="2400" dirty="0"/>
          </a:p>
        </p:txBody>
      </p:sp>
      <p:pic>
        <p:nvPicPr>
          <p:cNvPr id="4" name="Imagen 3">
            <a:extLst>
              <a:ext uri="{FF2B5EF4-FFF2-40B4-BE49-F238E27FC236}">
                <a16:creationId xmlns:a16="http://schemas.microsoft.com/office/drawing/2014/main" id="{F404A938-58A1-021A-1ED7-A05FAE47AE99}"/>
              </a:ext>
            </a:extLst>
          </p:cNvPr>
          <p:cNvPicPr>
            <a:picLocks noChangeAspect="1"/>
          </p:cNvPicPr>
          <p:nvPr/>
        </p:nvPicPr>
        <p:blipFill rotWithShape="1">
          <a:blip r:embed="rId3"/>
          <a:srcRect r="2081"/>
          <a:stretch/>
        </p:blipFill>
        <p:spPr>
          <a:xfrm>
            <a:off x="2371699" y="2441087"/>
            <a:ext cx="10783228" cy="4138843"/>
          </a:xfrm>
          <a:prstGeom prst="rect">
            <a:avLst/>
          </a:prstGeom>
          <a:ln>
            <a:noFill/>
          </a:ln>
          <a:effectLst>
            <a:outerShdw blurRad="292100" dist="139700" dir="2700000" algn="tl" rotWithShape="0">
              <a:srgbClr val="333333">
                <a:alpha val="65000"/>
              </a:srgbClr>
            </a:outerShdw>
          </a:effectLst>
        </p:spPr>
      </p:pic>
      <p:cxnSp>
        <p:nvCxnSpPr>
          <p:cNvPr id="9" name="Conector recto de flecha 8">
            <a:extLst>
              <a:ext uri="{FF2B5EF4-FFF2-40B4-BE49-F238E27FC236}">
                <a16:creationId xmlns:a16="http://schemas.microsoft.com/office/drawing/2014/main" id="{B41824DF-2D3A-E619-C139-58350FF9FDA4}"/>
              </a:ext>
            </a:extLst>
          </p:cNvPr>
          <p:cNvCxnSpPr>
            <a:cxnSpLocks/>
          </p:cNvCxnSpPr>
          <p:nvPr/>
        </p:nvCxnSpPr>
        <p:spPr>
          <a:xfrm flipH="1">
            <a:off x="5720575" y="1973765"/>
            <a:ext cx="367990" cy="112627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1" name="CuadroTexto 10">
            <a:extLst>
              <a:ext uri="{FF2B5EF4-FFF2-40B4-BE49-F238E27FC236}">
                <a16:creationId xmlns:a16="http://schemas.microsoft.com/office/drawing/2014/main" id="{9361FD5F-42A7-BAE0-7D8C-1F9DB1CE1D31}"/>
              </a:ext>
            </a:extLst>
          </p:cNvPr>
          <p:cNvSpPr txBox="1"/>
          <p:nvPr/>
        </p:nvSpPr>
        <p:spPr>
          <a:xfrm>
            <a:off x="4198433" y="1312267"/>
            <a:ext cx="3780263" cy="646331"/>
          </a:xfrm>
          <a:prstGeom prst="rect">
            <a:avLst/>
          </a:prstGeom>
          <a:noFill/>
        </p:spPr>
        <p:txBody>
          <a:bodyPr wrap="square" rtlCol="0">
            <a:spAutoFit/>
          </a:bodyPr>
          <a:lstStyle/>
          <a:p>
            <a:pPr algn="ctr"/>
            <a:r>
              <a:rPr lang="es-ES" dirty="0"/>
              <a:t>Seleccionamos el elemento del que queremos escuchar eventos</a:t>
            </a:r>
          </a:p>
        </p:txBody>
      </p:sp>
      <p:cxnSp>
        <p:nvCxnSpPr>
          <p:cNvPr id="12" name="Conector recto de flecha 11">
            <a:extLst>
              <a:ext uri="{FF2B5EF4-FFF2-40B4-BE49-F238E27FC236}">
                <a16:creationId xmlns:a16="http://schemas.microsoft.com/office/drawing/2014/main" id="{0FEF0029-7164-DAD0-5F86-CE551467C5F4}"/>
              </a:ext>
            </a:extLst>
          </p:cNvPr>
          <p:cNvCxnSpPr>
            <a:cxnSpLocks/>
          </p:cNvCxnSpPr>
          <p:nvPr/>
        </p:nvCxnSpPr>
        <p:spPr>
          <a:xfrm flipH="1">
            <a:off x="9253446" y="1973764"/>
            <a:ext cx="367990" cy="112627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CuadroTexto 12">
            <a:extLst>
              <a:ext uri="{FF2B5EF4-FFF2-40B4-BE49-F238E27FC236}">
                <a16:creationId xmlns:a16="http://schemas.microsoft.com/office/drawing/2014/main" id="{5D7D9E57-7E66-A8F7-238E-0D56A108F57D}"/>
              </a:ext>
            </a:extLst>
          </p:cNvPr>
          <p:cNvSpPr txBox="1"/>
          <p:nvPr/>
        </p:nvSpPr>
        <p:spPr>
          <a:xfrm>
            <a:off x="7815903" y="1297100"/>
            <a:ext cx="5347978" cy="646331"/>
          </a:xfrm>
          <a:prstGeom prst="rect">
            <a:avLst/>
          </a:prstGeom>
          <a:noFill/>
        </p:spPr>
        <p:txBody>
          <a:bodyPr wrap="square" rtlCol="0">
            <a:spAutoFit/>
          </a:bodyPr>
          <a:lstStyle/>
          <a:p>
            <a:pPr algn="ctr"/>
            <a:r>
              <a:rPr lang="es-ES" dirty="0"/>
              <a:t>Añadimos una función "anónima" que actuará como manejador de los eventos de tipo "</a:t>
            </a:r>
            <a:r>
              <a:rPr lang="es-ES" dirty="0" err="1"/>
              <a:t>click</a:t>
            </a:r>
            <a:r>
              <a:rPr lang="es-ES" dirty="0"/>
              <a:t>"</a:t>
            </a:r>
          </a:p>
        </p:txBody>
      </p:sp>
      <p:cxnSp>
        <p:nvCxnSpPr>
          <p:cNvPr id="14" name="Conector recto de flecha 13">
            <a:extLst>
              <a:ext uri="{FF2B5EF4-FFF2-40B4-BE49-F238E27FC236}">
                <a16:creationId xmlns:a16="http://schemas.microsoft.com/office/drawing/2014/main" id="{13D54832-2368-0189-7BC6-C298584A498D}"/>
              </a:ext>
            </a:extLst>
          </p:cNvPr>
          <p:cNvCxnSpPr>
            <a:cxnSpLocks/>
          </p:cNvCxnSpPr>
          <p:nvPr/>
        </p:nvCxnSpPr>
        <p:spPr>
          <a:xfrm>
            <a:off x="1817077" y="3183400"/>
            <a:ext cx="1572894" cy="41844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8" name="CuadroTexto 17">
            <a:extLst>
              <a:ext uri="{FF2B5EF4-FFF2-40B4-BE49-F238E27FC236}">
                <a16:creationId xmlns:a16="http://schemas.microsoft.com/office/drawing/2014/main" id="{11B9DE08-0229-B12C-5108-E90AFD16118B}"/>
              </a:ext>
            </a:extLst>
          </p:cNvPr>
          <p:cNvSpPr txBox="1"/>
          <p:nvPr/>
        </p:nvSpPr>
        <p:spPr>
          <a:xfrm>
            <a:off x="334638" y="2495030"/>
            <a:ext cx="1882699" cy="1200329"/>
          </a:xfrm>
          <a:prstGeom prst="rect">
            <a:avLst/>
          </a:prstGeom>
          <a:noFill/>
        </p:spPr>
        <p:txBody>
          <a:bodyPr wrap="square" rtlCol="0">
            <a:spAutoFit/>
          </a:bodyPr>
          <a:lstStyle/>
          <a:p>
            <a:pPr algn="ctr"/>
            <a:r>
              <a:rPr lang="es-ES" dirty="0"/>
              <a:t>Seleccionamos el input de la barra de búsqueda</a:t>
            </a:r>
          </a:p>
        </p:txBody>
      </p:sp>
      <p:sp>
        <p:nvSpPr>
          <p:cNvPr id="19" name="CuadroTexto 18">
            <a:extLst>
              <a:ext uri="{FF2B5EF4-FFF2-40B4-BE49-F238E27FC236}">
                <a16:creationId xmlns:a16="http://schemas.microsoft.com/office/drawing/2014/main" id="{B14491BA-4543-D991-435F-46B30016D4FC}"/>
              </a:ext>
            </a:extLst>
          </p:cNvPr>
          <p:cNvSpPr txBox="1"/>
          <p:nvPr/>
        </p:nvSpPr>
        <p:spPr>
          <a:xfrm>
            <a:off x="167319" y="4024563"/>
            <a:ext cx="2217336" cy="1200329"/>
          </a:xfrm>
          <a:prstGeom prst="rect">
            <a:avLst/>
          </a:prstGeom>
          <a:noFill/>
        </p:spPr>
        <p:txBody>
          <a:bodyPr wrap="square" rtlCol="0">
            <a:spAutoFit/>
          </a:bodyPr>
          <a:lstStyle/>
          <a:p>
            <a:pPr algn="ctr"/>
            <a:r>
              <a:rPr lang="es-ES" dirty="0"/>
              <a:t>Si está visible y tiene algo escrito lanzamos la búsqueda</a:t>
            </a:r>
          </a:p>
        </p:txBody>
      </p:sp>
      <p:sp>
        <p:nvSpPr>
          <p:cNvPr id="20" name="Abrir llave 19">
            <a:extLst>
              <a:ext uri="{FF2B5EF4-FFF2-40B4-BE49-F238E27FC236}">
                <a16:creationId xmlns:a16="http://schemas.microsoft.com/office/drawing/2014/main" id="{7444DD8A-0ED1-1DFF-10F6-B62DFB197BAA}"/>
              </a:ext>
            </a:extLst>
          </p:cNvPr>
          <p:cNvSpPr/>
          <p:nvPr/>
        </p:nvSpPr>
        <p:spPr>
          <a:xfrm>
            <a:off x="3144644" y="3779836"/>
            <a:ext cx="245327" cy="1450081"/>
          </a:xfrm>
          <a:prstGeom prst="leftBrace">
            <a:avLst/>
          </a:pr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EAA48402-A915-FDDE-09D2-0E1CBDD3F7A5}"/>
              </a:ext>
            </a:extLst>
          </p:cNvPr>
          <p:cNvCxnSpPr>
            <a:cxnSpLocks/>
          </p:cNvCxnSpPr>
          <p:nvPr/>
        </p:nvCxnSpPr>
        <p:spPr>
          <a:xfrm>
            <a:off x="2217337" y="4501376"/>
            <a:ext cx="927307" cy="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24" name="Conector recto de flecha 23">
            <a:extLst>
              <a:ext uri="{FF2B5EF4-FFF2-40B4-BE49-F238E27FC236}">
                <a16:creationId xmlns:a16="http://schemas.microsoft.com/office/drawing/2014/main" id="{C5C27069-9877-A54D-D705-0AABF8FA17ED}"/>
              </a:ext>
            </a:extLst>
          </p:cNvPr>
          <p:cNvCxnSpPr>
            <a:cxnSpLocks/>
          </p:cNvCxnSpPr>
          <p:nvPr/>
        </p:nvCxnSpPr>
        <p:spPr>
          <a:xfrm flipV="1">
            <a:off x="2134061" y="5486400"/>
            <a:ext cx="1255910" cy="40516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6" name="CuadroTexto 25">
            <a:extLst>
              <a:ext uri="{FF2B5EF4-FFF2-40B4-BE49-F238E27FC236}">
                <a16:creationId xmlns:a16="http://schemas.microsoft.com/office/drawing/2014/main" id="{78D7F644-66CB-8ABA-AA86-2651FFC33BE3}"/>
              </a:ext>
            </a:extLst>
          </p:cNvPr>
          <p:cNvSpPr txBox="1"/>
          <p:nvPr/>
        </p:nvSpPr>
        <p:spPr>
          <a:xfrm>
            <a:off x="279699" y="5701705"/>
            <a:ext cx="1973181" cy="1477328"/>
          </a:xfrm>
          <a:prstGeom prst="rect">
            <a:avLst/>
          </a:prstGeom>
          <a:noFill/>
        </p:spPr>
        <p:txBody>
          <a:bodyPr wrap="square" rtlCol="0">
            <a:spAutoFit/>
          </a:bodyPr>
          <a:lstStyle/>
          <a:p>
            <a:pPr algn="ctr"/>
            <a:r>
              <a:rPr lang="es-ES" dirty="0"/>
              <a:t>Lo ocultamos o mostramos el input y borramos el contenido escrito</a:t>
            </a:r>
          </a:p>
        </p:txBody>
      </p:sp>
      <p:cxnSp>
        <p:nvCxnSpPr>
          <p:cNvPr id="3" name="Conector recto de flecha 2">
            <a:extLst>
              <a:ext uri="{FF2B5EF4-FFF2-40B4-BE49-F238E27FC236}">
                <a16:creationId xmlns:a16="http://schemas.microsoft.com/office/drawing/2014/main" id="{4B8C14D0-5DAF-4DC3-765F-40F5CD44D5A1}"/>
              </a:ext>
            </a:extLst>
          </p:cNvPr>
          <p:cNvCxnSpPr>
            <a:cxnSpLocks/>
          </p:cNvCxnSpPr>
          <p:nvPr/>
        </p:nvCxnSpPr>
        <p:spPr>
          <a:xfrm>
            <a:off x="9621436" y="1973764"/>
            <a:ext cx="1303248" cy="112627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379249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82</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313959"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Observa las dos partes de código que comentamos anteriormente:</a:t>
            </a:r>
          </a:p>
          <a:p>
            <a:pPr algn="just"/>
            <a:endParaRPr lang="es-ES" sz="2400" dirty="0"/>
          </a:p>
          <a:p>
            <a:pPr algn="just"/>
            <a:endParaRPr lang="es-ES" sz="2400" dirty="0"/>
          </a:p>
        </p:txBody>
      </p:sp>
      <p:pic>
        <p:nvPicPr>
          <p:cNvPr id="4" name="Imagen 3">
            <a:extLst>
              <a:ext uri="{FF2B5EF4-FFF2-40B4-BE49-F238E27FC236}">
                <a16:creationId xmlns:a16="http://schemas.microsoft.com/office/drawing/2014/main" id="{F404A938-58A1-021A-1ED7-A05FAE47AE99}"/>
              </a:ext>
            </a:extLst>
          </p:cNvPr>
          <p:cNvPicPr>
            <a:picLocks noChangeAspect="1"/>
          </p:cNvPicPr>
          <p:nvPr/>
        </p:nvPicPr>
        <p:blipFill rotWithShape="1">
          <a:blip r:embed="rId3"/>
          <a:srcRect r="2081"/>
          <a:stretch/>
        </p:blipFill>
        <p:spPr>
          <a:xfrm>
            <a:off x="2371699" y="2441087"/>
            <a:ext cx="10783228" cy="4138843"/>
          </a:xfrm>
          <a:prstGeom prst="rect">
            <a:avLst/>
          </a:prstGeom>
          <a:ln>
            <a:noFill/>
          </a:ln>
          <a:effectLst>
            <a:outerShdw blurRad="292100" dist="139700" dir="2700000" algn="tl" rotWithShape="0">
              <a:srgbClr val="333333">
                <a:alpha val="65000"/>
              </a:srgbClr>
            </a:outerShdw>
          </a:effectLst>
        </p:spPr>
      </p:pic>
      <p:cxnSp>
        <p:nvCxnSpPr>
          <p:cNvPr id="9" name="Conector recto de flecha 8">
            <a:extLst>
              <a:ext uri="{FF2B5EF4-FFF2-40B4-BE49-F238E27FC236}">
                <a16:creationId xmlns:a16="http://schemas.microsoft.com/office/drawing/2014/main" id="{B41824DF-2D3A-E619-C139-58350FF9FDA4}"/>
              </a:ext>
            </a:extLst>
          </p:cNvPr>
          <p:cNvCxnSpPr>
            <a:cxnSpLocks/>
            <a:stCxn id="15" idx="3"/>
          </p:cNvCxnSpPr>
          <p:nvPr/>
        </p:nvCxnSpPr>
        <p:spPr>
          <a:xfrm>
            <a:off x="2022799" y="3311912"/>
            <a:ext cx="988030" cy="0"/>
          </a:xfrm>
          <a:prstGeom prst="straightConnector1">
            <a:avLst/>
          </a:prstGeom>
          <a:ln w="28575">
            <a:solidFill>
              <a:schemeClr val="accent4"/>
            </a:solidFill>
            <a:tailEnd type="triangle"/>
          </a:ln>
        </p:spPr>
        <p:style>
          <a:lnRef idx="1">
            <a:schemeClr val="accent5"/>
          </a:lnRef>
          <a:fillRef idx="0">
            <a:schemeClr val="accent5"/>
          </a:fillRef>
          <a:effectRef idx="0">
            <a:schemeClr val="accent5"/>
          </a:effectRef>
          <a:fontRef idx="minor">
            <a:schemeClr val="tx1"/>
          </a:fontRef>
        </p:style>
      </p:cxnSp>
      <p:sp>
        <p:nvSpPr>
          <p:cNvPr id="20" name="Abrir llave 19">
            <a:extLst>
              <a:ext uri="{FF2B5EF4-FFF2-40B4-BE49-F238E27FC236}">
                <a16:creationId xmlns:a16="http://schemas.microsoft.com/office/drawing/2014/main" id="{7444DD8A-0ED1-1DFF-10F6-B62DFB197BAA}"/>
              </a:ext>
            </a:extLst>
          </p:cNvPr>
          <p:cNvSpPr/>
          <p:nvPr/>
        </p:nvSpPr>
        <p:spPr>
          <a:xfrm>
            <a:off x="2723453" y="3480054"/>
            <a:ext cx="287376" cy="2563896"/>
          </a:xfrm>
          <a:prstGeom prst="leftBrace">
            <a:avLst/>
          </a:prstGeom>
          <a:ln w="28575">
            <a:solidFill>
              <a:schemeClr val="accent4"/>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s-ES">
              <a:solidFill>
                <a:schemeClr val="accent4"/>
              </a:solidFill>
            </a:endParaRPr>
          </a:p>
        </p:txBody>
      </p:sp>
      <p:cxnSp>
        <p:nvCxnSpPr>
          <p:cNvPr id="24" name="Conector recto de flecha 23">
            <a:extLst>
              <a:ext uri="{FF2B5EF4-FFF2-40B4-BE49-F238E27FC236}">
                <a16:creationId xmlns:a16="http://schemas.microsoft.com/office/drawing/2014/main" id="{C5C27069-9877-A54D-D705-0AABF8FA17ED}"/>
              </a:ext>
            </a:extLst>
          </p:cNvPr>
          <p:cNvCxnSpPr>
            <a:cxnSpLocks/>
          </p:cNvCxnSpPr>
          <p:nvPr/>
        </p:nvCxnSpPr>
        <p:spPr>
          <a:xfrm>
            <a:off x="2022799" y="4762002"/>
            <a:ext cx="597738" cy="0"/>
          </a:xfrm>
          <a:prstGeom prst="straightConnector1">
            <a:avLst/>
          </a:prstGeom>
          <a:ln w="28575">
            <a:solidFill>
              <a:schemeClr val="accent4"/>
            </a:solidFill>
            <a:tailEnd type="triangle"/>
          </a:ln>
        </p:spPr>
        <p:style>
          <a:lnRef idx="1">
            <a:schemeClr val="accent5"/>
          </a:lnRef>
          <a:fillRef idx="0">
            <a:schemeClr val="accent5"/>
          </a:fillRef>
          <a:effectRef idx="0">
            <a:schemeClr val="accent5"/>
          </a:effectRef>
          <a:fontRef idx="minor">
            <a:schemeClr val="tx1"/>
          </a:fontRef>
        </p:style>
      </p:cxnSp>
      <p:sp>
        <p:nvSpPr>
          <p:cNvPr id="15" name="Rectángulo: esquinas redondeadas 14">
            <a:extLst>
              <a:ext uri="{FF2B5EF4-FFF2-40B4-BE49-F238E27FC236}">
                <a16:creationId xmlns:a16="http://schemas.microsoft.com/office/drawing/2014/main" id="{7B65CF13-BC9D-EBD5-A318-52B57DD3B824}"/>
              </a:ext>
            </a:extLst>
          </p:cNvPr>
          <p:cNvSpPr/>
          <p:nvPr/>
        </p:nvSpPr>
        <p:spPr>
          <a:xfrm>
            <a:off x="279699" y="2537417"/>
            <a:ext cx="1743100" cy="154898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Seleccionar elementos y añadirle su manejador de eventos</a:t>
            </a:r>
          </a:p>
        </p:txBody>
      </p:sp>
      <p:sp>
        <p:nvSpPr>
          <p:cNvPr id="22" name="Rectángulo: esquinas redondeadas 21">
            <a:extLst>
              <a:ext uri="{FF2B5EF4-FFF2-40B4-BE49-F238E27FC236}">
                <a16:creationId xmlns:a16="http://schemas.microsoft.com/office/drawing/2014/main" id="{97B81E15-CA69-1241-BBE9-1A0EE27D32C9}"/>
              </a:ext>
            </a:extLst>
          </p:cNvPr>
          <p:cNvSpPr/>
          <p:nvPr/>
        </p:nvSpPr>
        <p:spPr>
          <a:xfrm>
            <a:off x="279699" y="4334719"/>
            <a:ext cx="1743100" cy="184677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a:t>El manejador de eventos hace cálculos y actualiza la interfaz gráfica</a:t>
            </a:r>
          </a:p>
        </p:txBody>
      </p:sp>
      <p:sp>
        <p:nvSpPr>
          <p:cNvPr id="28" name="Rectángulo: esquinas redondeadas 27">
            <a:extLst>
              <a:ext uri="{FF2B5EF4-FFF2-40B4-BE49-F238E27FC236}">
                <a16:creationId xmlns:a16="http://schemas.microsoft.com/office/drawing/2014/main" id="{A46A9D19-F10F-FB81-BCD8-86F66A4780DB}"/>
              </a:ext>
            </a:extLst>
          </p:cNvPr>
          <p:cNvSpPr/>
          <p:nvPr/>
        </p:nvSpPr>
        <p:spPr>
          <a:xfrm>
            <a:off x="4980817" y="6301869"/>
            <a:ext cx="3478139" cy="935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29 del boletín de problemas</a:t>
            </a:r>
          </a:p>
        </p:txBody>
      </p:sp>
    </p:spTree>
    <p:extLst>
      <p:ext uri="{BB962C8B-B14F-4D97-AF65-F5344CB8AC3E}">
        <p14:creationId xmlns:p14="http://schemas.microsoft.com/office/powerpoint/2010/main" val="2826134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83</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313959"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Analiza el código JS de las funciones </a:t>
            </a:r>
            <a:r>
              <a:rPr lang="es-ES" sz="2400" b="1" dirty="0" err="1"/>
              <a:t>scrollToTop</a:t>
            </a:r>
            <a:r>
              <a:rPr lang="es-ES" sz="2400" dirty="0"/>
              <a:t>, </a:t>
            </a:r>
            <a:r>
              <a:rPr lang="es-ES" sz="2400" b="1" dirty="0" err="1"/>
              <a:t>menuMobile</a:t>
            </a:r>
            <a:r>
              <a:rPr lang="es-ES" sz="2400" dirty="0"/>
              <a:t> y </a:t>
            </a:r>
            <a:r>
              <a:rPr lang="es-ES" sz="2400" b="1" dirty="0" err="1"/>
              <a:t>modalLogin</a:t>
            </a:r>
            <a:r>
              <a:rPr lang="es-ES" sz="2400" b="1" dirty="0"/>
              <a:t> </a:t>
            </a:r>
            <a:r>
              <a:rPr lang="es-ES" sz="2400" dirty="0"/>
              <a:t>y pregunta las dudas que te surjan.</a:t>
            </a:r>
            <a:endParaRPr lang="es-ES" sz="2400" b="1" dirty="0"/>
          </a:p>
          <a:p>
            <a:pPr algn="just"/>
            <a:endParaRPr lang="es-ES" sz="2400" dirty="0"/>
          </a:p>
          <a:p>
            <a:pPr algn="just"/>
            <a:endParaRPr lang="es-ES" sz="2400" dirty="0"/>
          </a:p>
          <a:p>
            <a:pPr algn="just"/>
            <a:endParaRPr lang="es-ES" sz="2400" dirty="0"/>
          </a:p>
          <a:p>
            <a:pPr algn="just"/>
            <a:endParaRPr lang="es-ES" sz="2400" dirty="0"/>
          </a:p>
        </p:txBody>
      </p:sp>
      <p:pic>
        <p:nvPicPr>
          <p:cNvPr id="4" name="Imagen 3">
            <a:extLst>
              <a:ext uri="{FF2B5EF4-FFF2-40B4-BE49-F238E27FC236}">
                <a16:creationId xmlns:a16="http://schemas.microsoft.com/office/drawing/2014/main" id="{BA57C9AE-E049-A057-75E3-4C9C0F1854A0}"/>
              </a:ext>
            </a:extLst>
          </p:cNvPr>
          <p:cNvPicPr>
            <a:picLocks noChangeAspect="1"/>
          </p:cNvPicPr>
          <p:nvPr/>
        </p:nvPicPr>
        <p:blipFill>
          <a:blip r:embed="rId3"/>
          <a:stretch>
            <a:fillRect/>
          </a:stretch>
        </p:blipFill>
        <p:spPr>
          <a:xfrm>
            <a:off x="829913" y="2672201"/>
            <a:ext cx="5670648" cy="3681856"/>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AC47BB0B-6DB4-5F17-AE93-BF761DA22F1A}"/>
              </a:ext>
            </a:extLst>
          </p:cNvPr>
          <p:cNvPicPr>
            <a:picLocks noChangeAspect="1"/>
          </p:cNvPicPr>
          <p:nvPr/>
        </p:nvPicPr>
        <p:blipFill>
          <a:blip r:embed="rId4"/>
          <a:stretch>
            <a:fillRect/>
          </a:stretch>
        </p:blipFill>
        <p:spPr>
          <a:xfrm>
            <a:off x="7202654" y="2672201"/>
            <a:ext cx="5340302" cy="3681856"/>
          </a:xfrm>
          <a:prstGeom prst="rect">
            <a:avLst/>
          </a:prstGeom>
          <a:ln>
            <a:noFill/>
          </a:ln>
          <a:effectLst>
            <a:outerShdw blurRad="292100" dist="139700" dir="2700000" algn="tl" rotWithShape="0">
              <a:srgbClr val="333333">
                <a:alpha val="65000"/>
              </a:srgbClr>
            </a:outerShdw>
          </a:effectLst>
        </p:spPr>
      </p:pic>
      <p:cxnSp>
        <p:nvCxnSpPr>
          <p:cNvPr id="11" name="Conector recto de flecha 10">
            <a:extLst>
              <a:ext uri="{FF2B5EF4-FFF2-40B4-BE49-F238E27FC236}">
                <a16:creationId xmlns:a16="http://schemas.microsoft.com/office/drawing/2014/main" id="{DEE1BB71-3C31-DF97-65E1-EAD1F4EFE18F}"/>
              </a:ext>
            </a:extLst>
          </p:cNvPr>
          <p:cNvCxnSpPr/>
          <p:nvPr/>
        </p:nvCxnSpPr>
        <p:spPr>
          <a:xfrm flipH="1">
            <a:off x="3958542" y="3171463"/>
            <a:ext cx="2002420" cy="844952"/>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12" name="Rectángulo: esquinas redondeadas 11">
            <a:extLst>
              <a:ext uri="{FF2B5EF4-FFF2-40B4-BE49-F238E27FC236}">
                <a16:creationId xmlns:a16="http://schemas.microsoft.com/office/drawing/2014/main" id="{216E3415-19E9-E6EC-61D2-F520490BE5B3}"/>
              </a:ext>
            </a:extLst>
          </p:cNvPr>
          <p:cNvSpPr/>
          <p:nvPr/>
        </p:nvSpPr>
        <p:spPr>
          <a:xfrm>
            <a:off x="4309813" y="4477539"/>
            <a:ext cx="1820179" cy="6579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err="1"/>
              <a:t>menuMobile</a:t>
            </a:r>
            <a:endParaRPr lang="es-ES" dirty="0"/>
          </a:p>
        </p:txBody>
      </p:sp>
      <p:sp>
        <p:nvSpPr>
          <p:cNvPr id="13" name="Rectángulo: esquinas redondeadas 12">
            <a:extLst>
              <a:ext uri="{FF2B5EF4-FFF2-40B4-BE49-F238E27FC236}">
                <a16:creationId xmlns:a16="http://schemas.microsoft.com/office/drawing/2014/main" id="{DEF22501-0633-B62A-61BA-527FC199DD50}"/>
              </a:ext>
            </a:extLst>
          </p:cNvPr>
          <p:cNvSpPr/>
          <p:nvPr/>
        </p:nvSpPr>
        <p:spPr>
          <a:xfrm>
            <a:off x="10560205" y="4477539"/>
            <a:ext cx="1820179" cy="65792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dirty="0" err="1"/>
              <a:t>modalLogin</a:t>
            </a:r>
            <a:endParaRPr lang="es-ES" dirty="0"/>
          </a:p>
        </p:txBody>
      </p:sp>
      <p:sp>
        <p:nvSpPr>
          <p:cNvPr id="14" name="Rectángulo: esquinas redondeadas 13">
            <a:extLst>
              <a:ext uri="{FF2B5EF4-FFF2-40B4-BE49-F238E27FC236}">
                <a16:creationId xmlns:a16="http://schemas.microsoft.com/office/drawing/2014/main" id="{D99070DF-26B2-7FC3-6890-2D77698B5608}"/>
              </a:ext>
            </a:extLst>
          </p:cNvPr>
          <p:cNvSpPr/>
          <p:nvPr/>
        </p:nvSpPr>
        <p:spPr>
          <a:xfrm>
            <a:off x="4650217" y="6595986"/>
            <a:ext cx="3478139" cy="806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30 del boletín de problemas</a:t>
            </a:r>
          </a:p>
        </p:txBody>
      </p:sp>
      <p:sp>
        <p:nvSpPr>
          <p:cNvPr id="3" name="CuadroTexto 2">
            <a:extLst>
              <a:ext uri="{FF2B5EF4-FFF2-40B4-BE49-F238E27FC236}">
                <a16:creationId xmlns:a16="http://schemas.microsoft.com/office/drawing/2014/main" id="{0160ACAB-9AB6-34FB-68B7-C9DD7C27FE97}"/>
              </a:ext>
            </a:extLst>
          </p:cNvPr>
          <p:cNvSpPr txBox="1"/>
          <p:nvPr/>
        </p:nvSpPr>
        <p:spPr>
          <a:xfrm>
            <a:off x="11260564" y="2349035"/>
            <a:ext cx="2698595" cy="646331"/>
          </a:xfrm>
          <a:prstGeom prst="rect">
            <a:avLst/>
          </a:prstGeom>
          <a:noFill/>
        </p:spPr>
        <p:txBody>
          <a:bodyPr wrap="square" rtlCol="0">
            <a:spAutoFit/>
          </a:bodyPr>
          <a:lstStyle/>
          <a:p>
            <a:r>
              <a:rPr lang="es-ES" dirty="0">
                <a:effectLst/>
                <a:latin typeface="Consolas" panose="020B0609020204030204" pitchFamily="49" charset="0"/>
              </a:rPr>
              <a:t>#login-button</a:t>
            </a:r>
          </a:p>
          <a:p>
            <a:endParaRPr lang="es-ES" dirty="0"/>
          </a:p>
        </p:txBody>
      </p:sp>
      <p:sp>
        <p:nvSpPr>
          <p:cNvPr id="5" name="CuadroTexto 4">
            <a:extLst>
              <a:ext uri="{FF2B5EF4-FFF2-40B4-BE49-F238E27FC236}">
                <a16:creationId xmlns:a16="http://schemas.microsoft.com/office/drawing/2014/main" id="{484E44C9-6564-2066-CEBF-989366E8EB2E}"/>
              </a:ext>
            </a:extLst>
          </p:cNvPr>
          <p:cNvSpPr txBox="1"/>
          <p:nvPr/>
        </p:nvSpPr>
        <p:spPr>
          <a:xfrm>
            <a:off x="7855817" y="5981329"/>
            <a:ext cx="2698595" cy="369332"/>
          </a:xfrm>
          <a:prstGeom prst="rect">
            <a:avLst/>
          </a:prstGeom>
          <a:noFill/>
        </p:spPr>
        <p:txBody>
          <a:bodyPr wrap="square" rtlCol="0">
            <a:spAutoFit/>
          </a:bodyPr>
          <a:lstStyle/>
          <a:p>
            <a:r>
              <a:rPr lang="es-ES" b="0" dirty="0">
                <a:effectLst/>
                <a:latin typeface="Consolas" panose="020B0609020204030204" pitchFamily="49" charset="0"/>
              </a:rPr>
              <a:t>.modal-</a:t>
            </a:r>
            <a:r>
              <a:rPr lang="es-ES" b="0" dirty="0" err="1">
                <a:effectLst/>
                <a:latin typeface="Consolas" panose="020B0609020204030204" pitchFamily="49" charset="0"/>
              </a:rPr>
              <a:t>popup</a:t>
            </a:r>
            <a:endParaRPr lang="es-ES" dirty="0"/>
          </a:p>
        </p:txBody>
      </p:sp>
      <p:sp>
        <p:nvSpPr>
          <p:cNvPr id="8" name="CuadroTexto 7">
            <a:extLst>
              <a:ext uri="{FF2B5EF4-FFF2-40B4-BE49-F238E27FC236}">
                <a16:creationId xmlns:a16="http://schemas.microsoft.com/office/drawing/2014/main" id="{1BEF69BD-4E6A-D619-6A4E-E4A585C65A25}"/>
              </a:ext>
            </a:extLst>
          </p:cNvPr>
          <p:cNvSpPr txBox="1"/>
          <p:nvPr/>
        </p:nvSpPr>
        <p:spPr>
          <a:xfrm>
            <a:off x="8176013" y="3716544"/>
            <a:ext cx="2698595" cy="646331"/>
          </a:xfrm>
          <a:prstGeom prst="rect">
            <a:avLst/>
          </a:prstGeom>
          <a:noFill/>
        </p:spPr>
        <p:txBody>
          <a:bodyPr wrap="square" rtlCol="0">
            <a:spAutoFit/>
          </a:bodyPr>
          <a:lstStyle/>
          <a:p>
            <a:pPr algn="ctr"/>
            <a:r>
              <a:rPr lang="es-ES" b="0" dirty="0">
                <a:effectLst/>
                <a:latin typeface="Consolas" panose="020B0609020204030204" pitchFamily="49" charset="0"/>
              </a:rPr>
              <a:t>.modal</a:t>
            </a:r>
          </a:p>
          <a:p>
            <a:pPr algn="ctr"/>
            <a:r>
              <a:rPr lang="es-ES" b="0" dirty="0">
                <a:effectLst/>
                <a:latin typeface="Consolas" panose="020B0609020204030204" pitchFamily="49" charset="0"/>
              </a:rPr>
              <a:t>-</a:t>
            </a:r>
            <a:r>
              <a:rPr lang="es-ES" b="0" dirty="0" err="1">
                <a:effectLst/>
                <a:latin typeface="Consolas" panose="020B0609020204030204" pitchFamily="49" charset="0"/>
              </a:rPr>
              <a:t>close</a:t>
            </a:r>
            <a:endParaRPr lang="es-ES" dirty="0"/>
          </a:p>
        </p:txBody>
      </p:sp>
      <p:sp>
        <p:nvSpPr>
          <p:cNvPr id="10" name="CuadroTexto 9">
            <a:extLst>
              <a:ext uri="{FF2B5EF4-FFF2-40B4-BE49-F238E27FC236}">
                <a16:creationId xmlns:a16="http://schemas.microsoft.com/office/drawing/2014/main" id="{FDB1EAD0-5C0C-7D74-8E79-581AEFC6D46D}"/>
              </a:ext>
            </a:extLst>
          </p:cNvPr>
          <p:cNvSpPr txBox="1"/>
          <p:nvPr/>
        </p:nvSpPr>
        <p:spPr>
          <a:xfrm>
            <a:off x="10417372" y="5596487"/>
            <a:ext cx="2698595" cy="646331"/>
          </a:xfrm>
          <a:prstGeom prst="rect">
            <a:avLst/>
          </a:prstGeom>
          <a:noFill/>
        </p:spPr>
        <p:txBody>
          <a:bodyPr wrap="square" rtlCol="0">
            <a:spAutoFit/>
          </a:bodyPr>
          <a:lstStyle/>
          <a:p>
            <a:pPr algn="ctr"/>
            <a:r>
              <a:rPr lang="es-ES" b="0" dirty="0">
                <a:solidFill>
                  <a:schemeClr val="bg1"/>
                </a:solidFill>
                <a:effectLst/>
                <a:latin typeface="Consolas" panose="020B0609020204030204" pitchFamily="49" charset="0"/>
              </a:rPr>
              <a:t>.modal-</a:t>
            </a:r>
          </a:p>
          <a:p>
            <a:pPr algn="ctr"/>
            <a:r>
              <a:rPr lang="es-ES" b="0" dirty="0" err="1">
                <a:solidFill>
                  <a:schemeClr val="bg1"/>
                </a:solidFill>
                <a:effectLst/>
                <a:latin typeface="Consolas" panose="020B0609020204030204" pitchFamily="49" charset="0"/>
              </a:rPr>
              <a:t>background</a:t>
            </a:r>
            <a:endParaRPr lang="es-ES" dirty="0">
              <a:solidFill>
                <a:schemeClr val="bg1"/>
              </a:solidFill>
            </a:endParaRPr>
          </a:p>
        </p:txBody>
      </p:sp>
      <p:sp>
        <p:nvSpPr>
          <p:cNvPr id="15" name="CuadroTexto 14">
            <a:extLst>
              <a:ext uri="{FF2B5EF4-FFF2-40B4-BE49-F238E27FC236}">
                <a16:creationId xmlns:a16="http://schemas.microsoft.com/office/drawing/2014/main" id="{690973B5-D93B-5F76-B2D5-9DB02BED1C74}"/>
              </a:ext>
            </a:extLst>
          </p:cNvPr>
          <p:cNvSpPr txBox="1"/>
          <p:nvPr/>
        </p:nvSpPr>
        <p:spPr>
          <a:xfrm>
            <a:off x="3690692" y="2797278"/>
            <a:ext cx="2698595" cy="923330"/>
          </a:xfrm>
          <a:prstGeom prst="rect">
            <a:avLst/>
          </a:prstGeom>
          <a:noFill/>
        </p:spPr>
        <p:txBody>
          <a:bodyPr wrap="square" rtlCol="0">
            <a:spAutoFit/>
          </a:bodyPr>
          <a:lstStyle/>
          <a:p>
            <a:r>
              <a:rPr lang="es-ES" dirty="0">
                <a:solidFill>
                  <a:schemeClr val="bg1"/>
                </a:solidFill>
                <a:effectLst/>
                <a:latin typeface="Consolas" panose="020B0609020204030204" pitchFamily="49" charset="0"/>
              </a:rPr>
              <a:t>#</a:t>
            </a:r>
            <a:r>
              <a:rPr lang="es-ES" b="0" dirty="0">
                <a:solidFill>
                  <a:schemeClr val="bg1"/>
                </a:solidFill>
                <a:effectLst/>
                <a:latin typeface="Consolas" panose="020B0609020204030204" pitchFamily="49" charset="0"/>
              </a:rPr>
              <a:t>menu-mobile-btn</a:t>
            </a:r>
          </a:p>
          <a:p>
            <a:endParaRPr lang="es-ES" dirty="0">
              <a:effectLst/>
              <a:latin typeface="Consolas" panose="020B0609020204030204" pitchFamily="49" charset="0"/>
            </a:endParaRPr>
          </a:p>
          <a:p>
            <a:endParaRPr lang="es-ES" dirty="0"/>
          </a:p>
        </p:txBody>
      </p:sp>
      <p:sp>
        <p:nvSpPr>
          <p:cNvPr id="16" name="CuadroTexto 15">
            <a:extLst>
              <a:ext uri="{FF2B5EF4-FFF2-40B4-BE49-F238E27FC236}">
                <a16:creationId xmlns:a16="http://schemas.microsoft.com/office/drawing/2014/main" id="{3EA3ABB1-9427-FACE-08D8-8925142DB7A1}"/>
              </a:ext>
            </a:extLst>
          </p:cNvPr>
          <p:cNvSpPr txBox="1"/>
          <p:nvPr/>
        </p:nvSpPr>
        <p:spPr>
          <a:xfrm>
            <a:off x="1968058" y="5830385"/>
            <a:ext cx="2079474" cy="369332"/>
          </a:xfrm>
          <a:prstGeom prst="rect">
            <a:avLst/>
          </a:prstGeom>
          <a:noFill/>
        </p:spPr>
        <p:txBody>
          <a:bodyPr wrap="square" rtlCol="0">
            <a:spAutoFit/>
          </a:bodyPr>
          <a:lstStyle/>
          <a:p>
            <a:pPr algn="ctr"/>
            <a:r>
              <a:rPr lang="es-ES" b="0" dirty="0">
                <a:solidFill>
                  <a:schemeClr val="bg1"/>
                </a:solidFill>
                <a:effectLst/>
                <a:latin typeface="Consolas" panose="020B0609020204030204" pitchFamily="49" charset="0"/>
              </a:rPr>
              <a:t>.</a:t>
            </a:r>
            <a:r>
              <a:rPr lang="es-ES" b="0" dirty="0" err="1">
                <a:solidFill>
                  <a:schemeClr val="bg1"/>
                </a:solidFill>
                <a:effectLst/>
                <a:latin typeface="Consolas" panose="020B0609020204030204" pitchFamily="49" charset="0"/>
              </a:rPr>
              <a:t>menu-mobile</a:t>
            </a:r>
            <a:endParaRPr lang="es-ES" dirty="0">
              <a:solidFill>
                <a:schemeClr val="bg1"/>
              </a:solidFill>
            </a:endParaRPr>
          </a:p>
        </p:txBody>
      </p:sp>
      <p:sp>
        <p:nvSpPr>
          <p:cNvPr id="17" name="CuadroTexto 16">
            <a:extLst>
              <a:ext uri="{FF2B5EF4-FFF2-40B4-BE49-F238E27FC236}">
                <a16:creationId xmlns:a16="http://schemas.microsoft.com/office/drawing/2014/main" id="{ABA0F3B3-AC3F-6185-C788-821E3DB96598}"/>
              </a:ext>
            </a:extLst>
          </p:cNvPr>
          <p:cNvSpPr txBox="1"/>
          <p:nvPr/>
        </p:nvSpPr>
        <p:spPr>
          <a:xfrm>
            <a:off x="1664302" y="3258943"/>
            <a:ext cx="2079474" cy="369332"/>
          </a:xfrm>
          <a:prstGeom prst="rect">
            <a:avLst/>
          </a:prstGeom>
          <a:noFill/>
        </p:spPr>
        <p:txBody>
          <a:bodyPr wrap="square" rtlCol="0">
            <a:spAutoFit/>
          </a:bodyPr>
          <a:lstStyle/>
          <a:p>
            <a:pPr algn="ctr"/>
            <a:r>
              <a:rPr lang="es-ES" b="0" dirty="0">
                <a:solidFill>
                  <a:schemeClr val="bg1"/>
                </a:solidFill>
                <a:effectLst/>
                <a:latin typeface="Consolas" panose="020B0609020204030204" pitchFamily="49" charset="0"/>
              </a:rPr>
              <a:t>#mobile-close</a:t>
            </a:r>
            <a:endParaRPr lang="es-ES" dirty="0">
              <a:solidFill>
                <a:schemeClr val="bg1"/>
              </a:solidFill>
            </a:endParaRPr>
          </a:p>
        </p:txBody>
      </p:sp>
    </p:spTree>
    <p:extLst>
      <p:ext uri="{BB962C8B-B14F-4D97-AF65-F5344CB8AC3E}">
        <p14:creationId xmlns:p14="http://schemas.microsoft.com/office/powerpoint/2010/main" val="63547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84</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425472"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Analicemos ahora el código del </a:t>
            </a:r>
            <a:r>
              <a:rPr lang="es-ES" sz="2400" b="1" dirty="0">
                <a:solidFill>
                  <a:schemeClr val="accent4"/>
                </a:solidFill>
              </a:rPr>
              <a:t>carrusel de fotos</a:t>
            </a:r>
            <a:r>
              <a:rPr lang="es-ES" sz="2400" dirty="0"/>
              <a:t>. Dado que el fichero main.js es compartido por todas las páginas </a:t>
            </a:r>
            <a:r>
              <a:rPr lang="es-ES" sz="2400" dirty="0" err="1"/>
              <a:t>html</a:t>
            </a:r>
            <a:r>
              <a:rPr lang="es-ES" sz="2400" dirty="0"/>
              <a:t>, la función </a:t>
            </a:r>
            <a:r>
              <a:rPr lang="es-ES" sz="2400" b="1" i="1" dirty="0" err="1"/>
              <a:t>carruselConfig</a:t>
            </a:r>
            <a:r>
              <a:rPr lang="es-ES" sz="2400" dirty="0"/>
              <a:t> </a:t>
            </a:r>
            <a:r>
              <a:rPr lang="es-ES" sz="2400" b="1" dirty="0">
                <a:solidFill>
                  <a:schemeClr val="accent2"/>
                </a:solidFill>
              </a:rPr>
              <a:t>comprueba si la página cargada contiene el carrusel </a:t>
            </a:r>
            <a:r>
              <a:rPr lang="es-ES" sz="2400" dirty="0"/>
              <a:t>de fotos, </a:t>
            </a:r>
            <a:r>
              <a:rPr lang="es-ES" sz="2400" b="1" dirty="0">
                <a:solidFill>
                  <a:schemeClr val="accent5"/>
                </a:solidFill>
              </a:rPr>
              <a:t>forzando la salida </a:t>
            </a:r>
            <a:r>
              <a:rPr lang="es-ES" sz="2400" dirty="0"/>
              <a:t>en caso contrario.</a:t>
            </a:r>
          </a:p>
          <a:p>
            <a:pPr algn="just"/>
            <a:endParaRPr lang="es-ES" sz="2400" dirty="0"/>
          </a:p>
          <a:p>
            <a:pPr algn="just"/>
            <a:endParaRPr lang="es-ES" sz="2400" dirty="0"/>
          </a:p>
          <a:p>
            <a:pPr algn="just"/>
            <a:endParaRPr lang="es-ES" sz="2400" dirty="0"/>
          </a:p>
          <a:p>
            <a:pPr algn="just"/>
            <a:endParaRPr lang="es-ES" sz="2400" dirty="0"/>
          </a:p>
          <a:p>
            <a:pPr algn="just"/>
            <a:r>
              <a:rPr lang="es-ES" sz="2400" dirty="0"/>
              <a:t>Además, se establece un intervalo de 3 </a:t>
            </a:r>
            <a:r>
              <a:rPr lang="es-ES" sz="2400" dirty="0" err="1"/>
              <a:t>seg</a:t>
            </a:r>
            <a:r>
              <a:rPr lang="es-ES" sz="2400" dirty="0"/>
              <a:t>. que llama al método </a:t>
            </a:r>
            <a:r>
              <a:rPr lang="es-ES" sz="2400" b="1" i="1" dirty="0" err="1"/>
              <a:t>changeImg</a:t>
            </a:r>
            <a:r>
              <a:rPr lang="es-ES" sz="2400" dirty="0"/>
              <a:t> para cargar la siguiente imagen de la ruta (</a:t>
            </a:r>
            <a:r>
              <a:rPr lang="es-ES" sz="2400" dirty="0" err="1"/>
              <a:t>path</a:t>
            </a:r>
            <a:r>
              <a:rPr lang="es-ES" sz="2400" dirty="0"/>
              <a:t>) especificada como parámetro. Se usa el número máximo de imágenes (4) para hacer un ciclo numérico (1, 2, 3, 4, 1, 2, 3, 4, 1…) que servirá como base del nombre del fichero a cargar (1.jpg)</a:t>
            </a:r>
            <a:endParaRPr lang="es-ES" sz="2400" b="1" dirty="0"/>
          </a:p>
          <a:p>
            <a:pPr algn="just"/>
            <a:endParaRPr lang="es-ES" sz="2400" dirty="0"/>
          </a:p>
          <a:p>
            <a:pPr algn="just"/>
            <a:endParaRPr lang="es-ES" sz="2400" dirty="0"/>
          </a:p>
          <a:p>
            <a:pPr algn="just"/>
            <a:endParaRPr lang="es-ES" sz="2400" dirty="0"/>
          </a:p>
          <a:p>
            <a:pPr algn="just"/>
            <a:endParaRPr lang="es-ES" sz="2400" dirty="0"/>
          </a:p>
        </p:txBody>
      </p:sp>
      <p:sp>
        <p:nvSpPr>
          <p:cNvPr id="11" name="Rectángulo: esquinas redondeadas 10">
            <a:extLst>
              <a:ext uri="{FF2B5EF4-FFF2-40B4-BE49-F238E27FC236}">
                <a16:creationId xmlns:a16="http://schemas.microsoft.com/office/drawing/2014/main" id="{49008C70-FE67-0E3A-DDAA-E2E81ED04639}"/>
              </a:ext>
            </a:extLst>
          </p:cNvPr>
          <p:cNvSpPr/>
          <p:nvPr/>
        </p:nvSpPr>
        <p:spPr>
          <a:xfrm>
            <a:off x="8234831" y="3645790"/>
            <a:ext cx="4287993" cy="12183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Las páginas register.html y contact.html no tienen el carrusel de fotos y ejecutarían el </a:t>
            </a:r>
            <a:r>
              <a:rPr lang="es-ES" sz="2000" b="1" dirty="0" err="1"/>
              <a:t>return</a:t>
            </a:r>
            <a:endParaRPr lang="es-ES" sz="2000" b="1" dirty="0"/>
          </a:p>
        </p:txBody>
      </p:sp>
      <p:pic>
        <p:nvPicPr>
          <p:cNvPr id="4" name="Imagen 3">
            <a:extLst>
              <a:ext uri="{FF2B5EF4-FFF2-40B4-BE49-F238E27FC236}">
                <a16:creationId xmlns:a16="http://schemas.microsoft.com/office/drawing/2014/main" id="{098EC27D-BA7A-F67A-55AC-D21952C8C292}"/>
              </a:ext>
            </a:extLst>
          </p:cNvPr>
          <p:cNvPicPr>
            <a:picLocks noChangeAspect="1"/>
          </p:cNvPicPr>
          <p:nvPr/>
        </p:nvPicPr>
        <p:blipFill>
          <a:blip r:embed="rId3"/>
          <a:stretch>
            <a:fillRect/>
          </a:stretch>
        </p:blipFill>
        <p:spPr>
          <a:xfrm>
            <a:off x="1152139" y="3407216"/>
            <a:ext cx="6905625" cy="1695450"/>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86DC2F03-7A0B-A179-47EB-EF7C9E61822A}"/>
              </a:ext>
            </a:extLst>
          </p:cNvPr>
          <p:cNvPicPr>
            <a:picLocks noChangeAspect="1"/>
          </p:cNvPicPr>
          <p:nvPr/>
        </p:nvPicPr>
        <p:blipFill>
          <a:blip r:embed="rId4"/>
          <a:stretch>
            <a:fillRect/>
          </a:stretch>
        </p:blipFill>
        <p:spPr>
          <a:xfrm>
            <a:off x="11219249" y="5102666"/>
            <a:ext cx="1619250"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3189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85</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425472"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Analicemos ahora el código del </a:t>
            </a:r>
            <a:r>
              <a:rPr lang="es-ES" sz="2400" b="1" dirty="0">
                <a:solidFill>
                  <a:schemeClr val="accent4"/>
                </a:solidFill>
              </a:rPr>
              <a:t>formulario de contacto</a:t>
            </a:r>
            <a:r>
              <a:rPr lang="es-ES" sz="2400" dirty="0"/>
              <a:t> que carga datos dinámicamente:</a:t>
            </a:r>
          </a:p>
          <a:p>
            <a:pPr algn="just"/>
            <a:endParaRPr lang="es-ES" sz="2400" dirty="0"/>
          </a:p>
          <a:p>
            <a:pPr algn="just"/>
            <a:endParaRPr lang="es-ES" sz="2400" dirty="0"/>
          </a:p>
          <a:p>
            <a:pPr algn="just"/>
            <a:endParaRPr lang="es-ES" sz="2400" dirty="0"/>
          </a:p>
          <a:p>
            <a:pPr algn="just"/>
            <a:endParaRPr lang="es-ES" sz="2400" dirty="0"/>
          </a:p>
          <a:p>
            <a:pPr algn="just"/>
            <a:endParaRPr lang="es-ES" sz="600" dirty="0"/>
          </a:p>
          <a:p>
            <a:pPr algn="just"/>
            <a:r>
              <a:rPr lang="es-ES" sz="2400" dirty="0"/>
              <a:t>La secuencia de pasos seguida consiste en: seleccionar y activa el selector múltiple (#detail-opt), preparar los datos del array según lo elegido por el usuario. A continuación, clonamos el elemento de selección múltiple, lo vaciamos de contenido y lo rellenamos con el nuevo contenido según lo elegido por el usuario. Por último, reemplazamos el nodo que había por el nuevo que hemos construido.</a:t>
            </a:r>
          </a:p>
          <a:p>
            <a:pPr algn="just"/>
            <a:endParaRPr lang="es-ES" sz="2400" dirty="0"/>
          </a:p>
          <a:p>
            <a:pPr algn="just"/>
            <a:endParaRPr lang="es-ES" sz="2400" dirty="0"/>
          </a:p>
          <a:p>
            <a:pPr algn="just"/>
            <a:endParaRPr lang="es-ES" sz="2400" dirty="0"/>
          </a:p>
          <a:p>
            <a:pPr algn="just"/>
            <a:endParaRPr lang="es-ES" sz="2400" dirty="0"/>
          </a:p>
        </p:txBody>
      </p:sp>
      <p:pic>
        <p:nvPicPr>
          <p:cNvPr id="10" name="Imagen 9">
            <a:extLst>
              <a:ext uri="{FF2B5EF4-FFF2-40B4-BE49-F238E27FC236}">
                <a16:creationId xmlns:a16="http://schemas.microsoft.com/office/drawing/2014/main" id="{10F2119E-B438-56F8-AFA0-387206E655C4}"/>
              </a:ext>
            </a:extLst>
          </p:cNvPr>
          <p:cNvPicPr>
            <a:picLocks noChangeAspect="1"/>
          </p:cNvPicPr>
          <p:nvPr/>
        </p:nvPicPr>
        <p:blipFill>
          <a:blip r:embed="rId3"/>
          <a:stretch>
            <a:fillRect/>
          </a:stretch>
        </p:blipFill>
        <p:spPr>
          <a:xfrm>
            <a:off x="5333652" y="2665724"/>
            <a:ext cx="4156037" cy="1885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agen 12">
            <a:extLst>
              <a:ext uri="{FF2B5EF4-FFF2-40B4-BE49-F238E27FC236}">
                <a16:creationId xmlns:a16="http://schemas.microsoft.com/office/drawing/2014/main" id="{B1BB534F-9D5B-7F9E-1C94-07A2D28D0AA2}"/>
              </a:ext>
            </a:extLst>
          </p:cNvPr>
          <p:cNvPicPr>
            <a:picLocks noChangeAspect="1"/>
          </p:cNvPicPr>
          <p:nvPr/>
        </p:nvPicPr>
        <p:blipFill>
          <a:blip r:embed="rId4"/>
          <a:stretch>
            <a:fillRect/>
          </a:stretch>
        </p:blipFill>
        <p:spPr>
          <a:xfrm>
            <a:off x="993854" y="2665723"/>
            <a:ext cx="3711961" cy="1885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Conector recto de flecha 14">
            <a:extLst>
              <a:ext uri="{FF2B5EF4-FFF2-40B4-BE49-F238E27FC236}">
                <a16:creationId xmlns:a16="http://schemas.microsoft.com/office/drawing/2014/main" id="{C51165E5-37FD-EE70-F4E5-0568FE2A4219}"/>
              </a:ext>
            </a:extLst>
          </p:cNvPr>
          <p:cNvCxnSpPr>
            <a:cxnSpLocks/>
          </p:cNvCxnSpPr>
          <p:nvPr/>
        </p:nvCxnSpPr>
        <p:spPr>
          <a:xfrm flipV="1">
            <a:off x="4460489" y="3423424"/>
            <a:ext cx="1014761" cy="35641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Rectángulo: esquinas redondeadas 16">
            <a:extLst>
              <a:ext uri="{FF2B5EF4-FFF2-40B4-BE49-F238E27FC236}">
                <a16:creationId xmlns:a16="http://schemas.microsoft.com/office/drawing/2014/main" id="{297EFCAC-BF9E-EC33-574D-93F65AF8C025}"/>
              </a:ext>
            </a:extLst>
          </p:cNvPr>
          <p:cNvSpPr/>
          <p:nvPr/>
        </p:nvSpPr>
        <p:spPr>
          <a:xfrm>
            <a:off x="10089320" y="2558673"/>
            <a:ext cx="2991887" cy="207737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La carga dinámica de datos es muy habitual (ejemplo: seleccionas una provincia y se cargan dinámicamente sus municipios)</a:t>
            </a:r>
            <a:endParaRPr lang="es-ES" sz="2000" b="1" dirty="0"/>
          </a:p>
        </p:txBody>
      </p:sp>
      <p:sp>
        <p:nvSpPr>
          <p:cNvPr id="18" name="CuadroTexto 17">
            <a:extLst>
              <a:ext uri="{FF2B5EF4-FFF2-40B4-BE49-F238E27FC236}">
                <a16:creationId xmlns:a16="http://schemas.microsoft.com/office/drawing/2014/main" id="{A3B43DB4-B7A9-3209-31A8-634A92707330}"/>
              </a:ext>
            </a:extLst>
          </p:cNvPr>
          <p:cNvSpPr txBox="1"/>
          <p:nvPr/>
        </p:nvSpPr>
        <p:spPr>
          <a:xfrm>
            <a:off x="7485965" y="3989713"/>
            <a:ext cx="1775212" cy="646331"/>
          </a:xfrm>
          <a:prstGeom prst="rect">
            <a:avLst/>
          </a:prstGeom>
          <a:noFill/>
        </p:spPr>
        <p:txBody>
          <a:bodyPr wrap="square" rtlCol="0">
            <a:spAutoFit/>
          </a:bodyPr>
          <a:lstStyle/>
          <a:p>
            <a:r>
              <a:rPr lang="es-ES" b="0" dirty="0">
                <a:effectLst/>
                <a:latin typeface="Consolas" panose="020B0609020204030204" pitchFamily="49" charset="0"/>
              </a:rPr>
              <a:t>#detail-opt</a:t>
            </a:r>
            <a:endParaRPr lang="es-ES" dirty="0">
              <a:effectLst/>
              <a:latin typeface="Consolas" panose="020B0609020204030204" pitchFamily="49" charset="0"/>
            </a:endParaRPr>
          </a:p>
          <a:p>
            <a:endParaRPr lang="es-ES" dirty="0"/>
          </a:p>
        </p:txBody>
      </p:sp>
      <p:sp>
        <p:nvSpPr>
          <p:cNvPr id="19" name="CuadroTexto 18">
            <a:extLst>
              <a:ext uri="{FF2B5EF4-FFF2-40B4-BE49-F238E27FC236}">
                <a16:creationId xmlns:a16="http://schemas.microsoft.com/office/drawing/2014/main" id="{D0E21EBC-C2FA-C909-7766-A9E11180D741}"/>
              </a:ext>
            </a:extLst>
          </p:cNvPr>
          <p:cNvSpPr txBox="1"/>
          <p:nvPr/>
        </p:nvSpPr>
        <p:spPr>
          <a:xfrm>
            <a:off x="3369890" y="4028150"/>
            <a:ext cx="1775212" cy="646331"/>
          </a:xfrm>
          <a:prstGeom prst="rect">
            <a:avLst/>
          </a:prstGeom>
          <a:noFill/>
        </p:spPr>
        <p:txBody>
          <a:bodyPr wrap="square" rtlCol="0">
            <a:spAutoFit/>
          </a:bodyPr>
          <a:lstStyle/>
          <a:p>
            <a:r>
              <a:rPr lang="es-ES" b="0" dirty="0">
                <a:effectLst/>
                <a:latin typeface="Consolas" panose="020B0609020204030204" pitchFamily="49" charset="0"/>
              </a:rPr>
              <a:t>&lt;</a:t>
            </a:r>
            <a:r>
              <a:rPr lang="es-ES" b="0" dirty="0" err="1">
                <a:effectLst/>
                <a:latin typeface="Consolas" panose="020B0609020204030204" pitchFamily="49" charset="0"/>
              </a:rPr>
              <a:t>select</a:t>
            </a:r>
            <a:r>
              <a:rPr lang="es-ES" b="0" dirty="0">
                <a:effectLst/>
                <a:latin typeface="Consolas" panose="020B0609020204030204" pitchFamily="49" charset="0"/>
              </a:rPr>
              <a:t>&gt;</a:t>
            </a:r>
            <a:endParaRPr lang="es-ES" dirty="0">
              <a:effectLst/>
              <a:latin typeface="Consolas" panose="020B0609020204030204" pitchFamily="49" charset="0"/>
            </a:endParaRPr>
          </a:p>
          <a:p>
            <a:endParaRPr lang="es-ES" dirty="0"/>
          </a:p>
        </p:txBody>
      </p:sp>
      <p:sp>
        <p:nvSpPr>
          <p:cNvPr id="20" name="Rectángulo: esquinas redondeadas 19">
            <a:extLst>
              <a:ext uri="{FF2B5EF4-FFF2-40B4-BE49-F238E27FC236}">
                <a16:creationId xmlns:a16="http://schemas.microsoft.com/office/drawing/2014/main" id="{F7F30F83-AD06-DDA8-13E0-BCFC1B66C1C4}"/>
              </a:ext>
            </a:extLst>
          </p:cNvPr>
          <p:cNvSpPr/>
          <p:nvPr/>
        </p:nvSpPr>
        <p:spPr>
          <a:xfrm>
            <a:off x="10938879" y="5513607"/>
            <a:ext cx="2017584" cy="1347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31 del boletín de problemas</a:t>
            </a:r>
          </a:p>
        </p:txBody>
      </p:sp>
    </p:spTree>
    <p:extLst>
      <p:ext uri="{BB962C8B-B14F-4D97-AF65-F5344CB8AC3E}">
        <p14:creationId xmlns:p14="http://schemas.microsoft.com/office/powerpoint/2010/main" val="3530881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86</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425472"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Analicemos, por último, el código del </a:t>
            </a:r>
            <a:r>
              <a:rPr lang="es-ES" sz="2400" b="1" dirty="0">
                <a:solidFill>
                  <a:schemeClr val="accent4"/>
                </a:solidFill>
              </a:rPr>
              <a:t>formulario de registro </a:t>
            </a:r>
            <a:r>
              <a:rPr lang="es-ES" sz="2400" dirty="0"/>
              <a:t>que </a:t>
            </a:r>
            <a:r>
              <a:rPr lang="es-ES" sz="2400" b="1" dirty="0">
                <a:solidFill>
                  <a:schemeClr val="accent2"/>
                </a:solidFill>
              </a:rPr>
              <a:t>"impide" (</a:t>
            </a:r>
            <a:r>
              <a:rPr lang="es-ES" sz="2400" b="1" dirty="0" err="1">
                <a:solidFill>
                  <a:schemeClr val="accent2"/>
                </a:solidFill>
              </a:rPr>
              <a:t>prevent</a:t>
            </a:r>
            <a:r>
              <a:rPr lang="es-ES" sz="2400" b="1" dirty="0">
                <a:solidFill>
                  <a:schemeClr val="accent2"/>
                </a:solidFill>
              </a:rPr>
              <a:t>) </a:t>
            </a:r>
            <a:r>
              <a:rPr lang="es-ES" sz="2400" dirty="0"/>
              <a:t>el envío de los datos del formulario si las contraseñas introducidas no coinciden. Observa:</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p:txBody>
      </p:sp>
      <p:pic>
        <p:nvPicPr>
          <p:cNvPr id="4" name="Imagen 3">
            <a:extLst>
              <a:ext uri="{FF2B5EF4-FFF2-40B4-BE49-F238E27FC236}">
                <a16:creationId xmlns:a16="http://schemas.microsoft.com/office/drawing/2014/main" id="{913F5AC7-BDB4-1B19-AE73-0B030EEA0408}"/>
              </a:ext>
            </a:extLst>
          </p:cNvPr>
          <p:cNvPicPr>
            <a:picLocks noChangeAspect="1"/>
          </p:cNvPicPr>
          <p:nvPr/>
        </p:nvPicPr>
        <p:blipFill>
          <a:blip r:embed="rId3"/>
          <a:stretch>
            <a:fillRect/>
          </a:stretch>
        </p:blipFill>
        <p:spPr>
          <a:xfrm>
            <a:off x="739965" y="3115973"/>
            <a:ext cx="8729899" cy="4083340"/>
          </a:xfrm>
          <a:prstGeom prst="rect">
            <a:avLst/>
          </a:prstGeom>
        </p:spPr>
      </p:pic>
      <p:sp>
        <p:nvSpPr>
          <p:cNvPr id="5" name="Rectángulo: esquinas redondeadas 4">
            <a:extLst>
              <a:ext uri="{FF2B5EF4-FFF2-40B4-BE49-F238E27FC236}">
                <a16:creationId xmlns:a16="http://schemas.microsoft.com/office/drawing/2014/main" id="{D0039C0D-E806-9DC1-157C-BD92A52AC11B}"/>
              </a:ext>
            </a:extLst>
          </p:cNvPr>
          <p:cNvSpPr/>
          <p:nvPr/>
        </p:nvSpPr>
        <p:spPr>
          <a:xfrm>
            <a:off x="10049563" y="3845208"/>
            <a:ext cx="2991887" cy="262486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sz="2000" dirty="0"/>
              <a:t>El método </a:t>
            </a:r>
            <a:r>
              <a:rPr lang="es-ES" sz="2000" b="1" i="1" dirty="0" err="1"/>
              <a:t>preventDefault</a:t>
            </a:r>
            <a:r>
              <a:rPr lang="es-ES" sz="2000" dirty="0"/>
              <a:t> del objeto </a:t>
            </a:r>
            <a:r>
              <a:rPr lang="es-ES" sz="2000" i="1" dirty="0" err="1"/>
              <a:t>Event</a:t>
            </a:r>
            <a:r>
              <a:rPr lang="es-ES" sz="2000" dirty="0"/>
              <a:t> cancela la acción por defecto asociada al evento (en nuestro caso, enviar los datos del formulario)</a:t>
            </a:r>
            <a:endParaRPr lang="es-ES" sz="2000" b="1" dirty="0"/>
          </a:p>
        </p:txBody>
      </p:sp>
    </p:spTree>
    <p:extLst>
      <p:ext uri="{BB962C8B-B14F-4D97-AF65-F5344CB8AC3E}">
        <p14:creationId xmlns:p14="http://schemas.microsoft.com/office/powerpoint/2010/main" val="5316694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87</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10 – Eventos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699" y="1739590"/>
            <a:ext cx="10425472" cy="6158316"/>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También usamos eventos </a:t>
            </a:r>
            <a:r>
              <a:rPr lang="es-ES" sz="2400" b="1" i="1" dirty="0" err="1">
                <a:solidFill>
                  <a:schemeClr val="accent2"/>
                </a:solidFill>
              </a:rPr>
              <a:t>mousedown</a:t>
            </a:r>
            <a:r>
              <a:rPr lang="es-ES" sz="2400" dirty="0"/>
              <a:t> y </a:t>
            </a:r>
            <a:r>
              <a:rPr lang="es-ES" sz="2400" b="1" i="1" dirty="0" err="1">
                <a:solidFill>
                  <a:schemeClr val="accent2"/>
                </a:solidFill>
              </a:rPr>
              <a:t>mouseup</a:t>
            </a:r>
            <a:r>
              <a:rPr lang="es-ES" sz="2400" dirty="0"/>
              <a:t> para que el tipo del &lt;input&gt; pase de </a:t>
            </a:r>
            <a:r>
              <a:rPr lang="es-ES" sz="2400" i="1" dirty="0" err="1"/>
              <a:t>password</a:t>
            </a:r>
            <a:r>
              <a:rPr lang="es-ES" sz="2400" dirty="0"/>
              <a:t> a </a:t>
            </a:r>
            <a:r>
              <a:rPr lang="es-ES" sz="2400" i="1" dirty="0" err="1"/>
              <a:t>text</a:t>
            </a:r>
            <a:r>
              <a:rPr lang="es-ES" sz="2400" dirty="0"/>
              <a:t> y viceversa:</a:t>
            </a:r>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p:txBody>
      </p:sp>
      <p:pic>
        <p:nvPicPr>
          <p:cNvPr id="8" name="Imagen 7">
            <a:extLst>
              <a:ext uri="{FF2B5EF4-FFF2-40B4-BE49-F238E27FC236}">
                <a16:creationId xmlns:a16="http://schemas.microsoft.com/office/drawing/2014/main" id="{B92D0842-A9D2-FB53-7E28-ADADF265D2D7}"/>
              </a:ext>
            </a:extLst>
          </p:cNvPr>
          <p:cNvPicPr>
            <a:picLocks noChangeAspect="1"/>
          </p:cNvPicPr>
          <p:nvPr/>
        </p:nvPicPr>
        <p:blipFill>
          <a:blip r:embed="rId3"/>
          <a:stretch>
            <a:fillRect/>
          </a:stretch>
        </p:blipFill>
        <p:spPr>
          <a:xfrm>
            <a:off x="799242" y="2645665"/>
            <a:ext cx="8010804" cy="3704467"/>
          </a:xfrm>
          <a:prstGeom prst="rect">
            <a:avLst/>
          </a:prstGeom>
        </p:spPr>
      </p:pic>
      <p:pic>
        <p:nvPicPr>
          <p:cNvPr id="10" name="Imagen 9">
            <a:extLst>
              <a:ext uri="{FF2B5EF4-FFF2-40B4-BE49-F238E27FC236}">
                <a16:creationId xmlns:a16="http://schemas.microsoft.com/office/drawing/2014/main" id="{747E2F0E-16B1-F1C5-7946-7732EDCC6B5C}"/>
              </a:ext>
            </a:extLst>
          </p:cNvPr>
          <p:cNvPicPr>
            <a:picLocks noChangeAspect="1"/>
          </p:cNvPicPr>
          <p:nvPr/>
        </p:nvPicPr>
        <p:blipFill>
          <a:blip r:embed="rId4"/>
          <a:stretch>
            <a:fillRect/>
          </a:stretch>
        </p:blipFill>
        <p:spPr>
          <a:xfrm>
            <a:off x="8258221" y="4033073"/>
            <a:ext cx="4490944" cy="956697"/>
          </a:xfrm>
          <a:prstGeom prst="rect">
            <a:avLst/>
          </a:prstGeom>
          <a:ln>
            <a:noFill/>
          </a:ln>
          <a:effectLst>
            <a:outerShdw blurRad="292100" dist="139700" dir="2700000" algn="tl" rotWithShape="0">
              <a:srgbClr val="333333">
                <a:alpha val="65000"/>
              </a:srgbClr>
            </a:outerShdw>
          </a:effectLst>
        </p:spPr>
      </p:pic>
      <p:sp>
        <p:nvSpPr>
          <p:cNvPr id="11" name="Rectángulo: esquinas redondeadas 10">
            <a:extLst>
              <a:ext uri="{FF2B5EF4-FFF2-40B4-BE49-F238E27FC236}">
                <a16:creationId xmlns:a16="http://schemas.microsoft.com/office/drawing/2014/main" id="{56217B5E-FFF2-A7A9-C6E9-1F9DA030C3AC}"/>
              </a:ext>
            </a:extLst>
          </p:cNvPr>
          <p:cNvSpPr/>
          <p:nvPr/>
        </p:nvSpPr>
        <p:spPr>
          <a:xfrm>
            <a:off x="4267043" y="6557744"/>
            <a:ext cx="3331596" cy="698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Realiza el ejercicio 32 del boletín de problemas</a:t>
            </a:r>
          </a:p>
        </p:txBody>
      </p:sp>
    </p:spTree>
    <p:extLst>
      <p:ext uri="{BB962C8B-B14F-4D97-AF65-F5344CB8AC3E}">
        <p14:creationId xmlns:p14="http://schemas.microsoft.com/office/powerpoint/2010/main" val="4092601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88</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11 – </a:t>
            </a:r>
            <a:r>
              <a:rPr lang="es-ES" dirty="0" err="1"/>
              <a:t>Vanilla</a:t>
            </a:r>
            <a:r>
              <a:rPr lang="es-ES" dirty="0"/>
              <a:t> JS vs </a:t>
            </a:r>
            <a:r>
              <a:rPr lang="es-ES" dirty="0" err="1"/>
              <a:t>Frameworks</a:t>
            </a:r>
            <a:r>
              <a:rPr lang="es-ES" dirty="0"/>
              <a:t>/Librerías</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168187" y="1721043"/>
            <a:ext cx="10501371" cy="5639763"/>
          </a:xfrm>
        </p:spPr>
        <p:txBody>
          <a:bodyPr>
            <a:normAutofit/>
          </a:bodyPr>
          <a:lstStyle/>
          <a:p>
            <a:pPr marL="0" lvl="0" indent="0">
              <a:buNone/>
            </a:pPr>
            <a:r>
              <a:rPr lang="es-ES" sz="3600" b="1" dirty="0"/>
              <a:t>11 – </a:t>
            </a:r>
            <a:r>
              <a:rPr lang="es-ES" sz="3600" b="1" dirty="0" err="1"/>
              <a:t>Vanilla</a:t>
            </a:r>
            <a:r>
              <a:rPr lang="es-ES" sz="3600" b="1" dirty="0"/>
              <a:t> JS vs </a:t>
            </a:r>
            <a:r>
              <a:rPr lang="es-ES" sz="3600" b="1" dirty="0" err="1"/>
              <a:t>Frameworks</a:t>
            </a:r>
            <a:r>
              <a:rPr lang="es-ES" sz="3600" b="1" dirty="0"/>
              <a:t>/Librerías</a:t>
            </a:r>
          </a:p>
        </p:txBody>
      </p:sp>
      <p:sp>
        <p:nvSpPr>
          <p:cNvPr id="7" name="Marcador de texto 2">
            <a:extLst>
              <a:ext uri="{FF2B5EF4-FFF2-40B4-BE49-F238E27FC236}">
                <a16:creationId xmlns:a16="http://schemas.microsoft.com/office/drawing/2014/main" id="{69D5F9B9-A56F-4BE9-AD4B-C1783CB91453}"/>
              </a:ext>
            </a:extLst>
          </p:cNvPr>
          <p:cNvSpPr txBox="1">
            <a:spLocks/>
          </p:cNvSpPr>
          <p:nvPr/>
        </p:nvSpPr>
        <p:spPr>
          <a:xfrm>
            <a:off x="279700" y="2397512"/>
            <a:ext cx="9190164" cy="5500394"/>
          </a:xfrm>
          <a:prstGeom prst="rect">
            <a:avLst/>
          </a:prstGeom>
        </p:spPr>
        <p:txBody>
          <a:bodyPr vert="horz" lIns="91440" tIns="45720" rIns="91440" bIns="45720" rtlCol="0">
            <a:normAutofit/>
          </a:bodyPr>
          <a:lstStyle>
            <a:lvl1pPr marL="377979" indent="-377979" algn="l" defTabSz="503972" rtl="0" eaLnBrk="1" latinLnBrk="0" hangingPunct="1">
              <a:spcBef>
                <a:spcPts val="1102"/>
              </a:spcBef>
              <a:spcAft>
                <a:spcPts val="0"/>
              </a:spcAft>
              <a:buClr>
                <a:schemeClr val="accent1"/>
              </a:buClr>
              <a:buSzPct val="80000"/>
              <a:buFont typeface="Wingdings 3" charset="2"/>
              <a:buChar char=""/>
              <a:defRPr sz="1984" kern="1200">
                <a:solidFill>
                  <a:schemeClr val="tx1">
                    <a:lumMod val="75000"/>
                    <a:lumOff val="25000"/>
                  </a:schemeClr>
                </a:solidFill>
                <a:latin typeface="+mn-lt"/>
                <a:ea typeface="+mn-ea"/>
                <a:cs typeface="+mn-cs"/>
              </a:defRPr>
            </a:lvl1pPr>
            <a:lvl2pPr marL="818954" indent="-314982" algn="l" defTabSz="503972" rtl="0" eaLnBrk="1" latinLnBrk="0" hangingPunct="1">
              <a:spcBef>
                <a:spcPts val="1102"/>
              </a:spcBef>
              <a:spcAft>
                <a:spcPts val="0"/>
              </a:spcAft>
              <a:buClr>
                <a:schemeClr val="accent1"/>
              </a:buClr>
              <a:buSzPct val="80000"/>
              <a:buFont typeface="Wingdings 3" charset="2"/>
              <a:buChar char=""/>
              <a:defRPr sz="1764" kern="1200">
                <a:solidFill>
                  <a:schemeClr val="tx1">
                    <a:lumMod val="75000"/>
                    <a:lumOff val="25000"/>
                  </a:schemeClr>
                </a:solidFill>
                <a:latin typeface="+mn-lt"/>
                <a:ea typeface="+mn-ea"/>
                <a:cs typeface="+mn-cs"/>
              </a:defRPr>
            </a:lvl2pPr>
            <a:lvl3pPr marL="1259929" indent="-251986" algn="l" defTabSz="503972" rtl="0" eaLnBrk="1" latinLnBrk="0" hangingPunct="1">
              <a:spcBef>
                <a:spcPts val="1102"/>
              </a:spcBef>
              <a:spcAft>
                <a:spcPts val="0"/>
              </a:spcAft>
              <a:buClr>
                <a:schemeClr val="accent1"/>
              </a:buClr>
              <a:buSzPct val="80000"/>
              <a:buFont typeface="Wingdings 3" charset="2"/>
              <a:buChar char=""/>
              <a:defRPr sz="1543" kern="1200">
                <a:solidFill>
                  <a:schemeClr val="tx1">
                    <a:lumMod val="75000"/>
                    <a:lumOff val="25000"/>
                  </a:schemeClr>
                </a:solidFill>
                <a:latin typeface="+mn-lt"/>
                <a:ea typeface="+mn-ea"/>
                <a:cs typeface="+mn-cs"/>
              </a:defRPr>
            </a:lvl3pPr>
            <a:lvl4pPr marL="1763900"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4pPr>
            <a:lvl5pPr marL="2267872"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a:lstStyle>
          <a:p>
            <a:pPr algn="just"/>
            <a:r>
              <a:rPr lang="es-ES" sz="2400" dirty="0"/>
              <a:t>En esta unidad hemos sentado las </a:t>
            </a:r>
            <a:r>
              <a:rPr lang="es-ES" sz="2400" b="1" dirty="0">
                <a:solidFill>
                  <a:schemeClr val="accent5"/>
                </a:solidFill>
              </a:rPr>
              <a:t>bases del manejo de páginas web con JS "puro" o </a:t>
            </a:r>
            <a:r>
              <a:rPr lang="es-ES" sz="2400" b="1" dirty="0" err="1">
                <a:solidFill>
                  <a:schemeClr val="accent5"/>
                </a:solidFill>
              </a:rPr>
              <a:t>Vanilla</a:t>
            </a:r>
            <a:r>
              <a:rPr lang="es-ES" sz="2400" b="1" dirty="0">
                <a:solidFill>
                  <a:schemeClr val="accent5"/>
                </a:solidFill>
              </a:rPr>
              <a:t> JS</a:t>
            </a:r>
            <a:r>
              <a:rPr lang="es-ES" sz="2400" dirty="0"/>
              <a:t>, es decir, sin usar librerías o </a:t>
            </a:r>
            <a:r>
              <a:rPr lang="es-ES" sz="2400" dirty="0" err="1"/>
              <a:t>frameworks</a:t>
            </a:r>
            <a:r>
              <a:rPr lang="es-ES" sz="2400" dirty="0"/>
              <a:t>. </a:t>
            </a:r>
          </a:p>
          <a:p>
            <a:pPr algn="just"/>
            <a:r>
              <a:rPr lang="es-ES" sz="2400" dirty="0"/>
              <a:t>Sin embargo, existen </a:t>
            </a:r>
            <a:r>
              <a:rPr lang="es-ES" sz="2400" b="1" dirty="0">
                <a:solidFill>
                  <a:schemeClr val="accent4"/>
                </a:solidFill>
              </a:rPr>
              <a:t>librerías</a:t>
            </a:r>
            <a:r>
              <a:rPr lang="es-ES" sz="2400" dirty="0"/>
              <a:t> (como jQuery) o </a:t>
            </a:r>
            <a:r>
              <a:rPr lang="es-ES" sz="2400" b="1" dirty="0" err="1">
                <a:solidFill>
                  <a:schemeClr val="accent2"/>
                </a:solidFill>
              </a:rPr>
              <a:t>frameworks</a:t>
            </a:r>
            <a:r>
              <a:rPr lang="es-ES" sz="2400" dirty="0"/>
              <a:t> (como </a:t>
            </a:r>
            <a:r>
              <a:rPr lang="es-ES" sz="2400" dirty="0" err="1"/>
              <a:t>React</a:t>
            </a:r>
            <a:r>
              <a:rPr lang="es-ES" sz="2400" dirty="0"/>
              <a:t>, Angular…) que añaden funcionalidad al lenguaje y nos permiten hacer más cosas con menos código. Este tipo de código más sencillo y potente lo estudiareis en 2º curso.</a:t>
            </a:r>
          </a:p>
          <a:p>
            <a:pPr algn="just"/>
            <a:r>
              <a:rPr lang="es-ES" sz="2400" dirty="0"/>
              <a:t>Sin embargo, aunque en la práctica se usan librerías/</a:t>
            </a:r>
            <a:r>
              <a:rPr lang="es-ES" sz="2400" dirty="0" err="1"/>
              <a:t>frameworks</a:t>
            </a:r>
            <a:r>
              <a:rPr lang="es-ES" sz="2400" dirty="0"/>
              <a:t>, conocer los fundamentos de JS y su funcionamiento interno te hará un mejor desarrollador/a. No basta solo con "</a:t>
            </a:r>
            <a:r>
              <a:rPr lang="es-ES" sz="2400" b="1" dirty="0">
                <a:solidFill>
                  <a:schemeClr val="accent5"/>
                </a:solidFill>
              </a:rPr>
              <a:t>saber hacer cosas</a:t>
            </a:r>
            <a:r>
              <a:rPr lang="es-ES" sz="2400" dirty="0"/>
              <a:t>", tienes que "</a:t>
            </a:r>
            <a:r>
              <a:rPr lang="es-ES" sz="2400" b="1" dirty="0">
                <a:solidFill>
                  <a:schemeClr val="accent2"/>
                </a:solidFill>
              </a:rPr>
              <a:t>comprender lo que haces</a:t>
            </a:r>
            <a:r>
              <a:rPr lang="es-ES" sz="2400" dirty="0"/>
              <a:t>".</a:t>
            </a:r>
          </a:p>
          <a:p>
            <a:pPr algn="just"/>
            <a:endParaRPr lang="es-ES" sz="2400" dirty="0"/>
          </a:p>
        </p:txBody>
      </p:sp>
      <p:pic>
        <p:nvPicPr>
          <p:cNvPr id="2050" name="Picture 2" descr="Difference Between Vanilla JavaScript and JavaScript (Explained)">
            <a:extLst>
              <a:ext uri="{FF2B5EF4-FFF2-40B4-BE49-F238E27FC236}">
                <a16:creationId xmlns:a16="http://schemas.microsoft.com/office/drawing/2014/main" id="{37561098-C705-C5A8-562C-D9CA61721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37" r="13972"/>
          <a:stretch/>
        </p:blipFill>
        <p:spPr bwMode="auto">
          <a:xfrm>
            <a:off x="9814134" y="2378354"/>
            <a:ext cx="3224695" cy="2162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0356249-FE1B-DCD3-5C83-A8AF9BAE9836}"/>
              </a:ext>
            </a:extLst>
          </p:cNvPr>
          <p:cNvPicPr>
            <a:picLocks noChangeAspect="1"/>
          </p:cNvPicPr>
          <p:nvPr/>
        </p:nvPicPr>
        <p:blipFill rotWithShape="1">
          <a:blip r:embed="rId4"/>
          <a:srcRect l="3702" r="2055" b="5110"/>
          <a:stretch/>
        </p:blipFill>
        <p:spPr>
          <a:xfrm>
            <a:off x="9581376" y="4918553"/>
            <a:ext cx="3690212" cy="2075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a:extLst>
              <a:ext uri="{FF2B5EF4-FFF2-40B4-BE49-F238E27FC236}">
                <a16:creationId xmlns:a16="http://schemas.microsoft.com/office/drawing/2014/main" id="{6275F0F9-6574-69CD-1E5A-FF8D484CF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2649" y="5646903"/>
            <a:ext cx="684402" cy="58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450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89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Cierre de la unidad</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243234" cy="5507580"/>
          </a:xfrm>
        </p:spPr>
        <p:txBody>
          <a:bodyPr>
            <a:normAutofit/>
          </a:bodyPr>
          <a:lstStyle/>
          <a:p>
            <a:pPr marL="0" lvl="0" indent="0">
              <a:buNone/>
            </a:pPr>
            <a:r>
              <a:rPr lang="es-ES" sz="3600" b="1" dirty="0"/>
              <a:t>Cierre de la unidad</a:t>
            </a:r>
          </a:p>
          <a:p>
            <a:pPr lvl="0" algn="just"/>
            <a:r>
              <a:rPr lang="es-ES" sz="2400" dirty="0"/>
              <a:t>En esta unidad hemos presentado JS como un lenguaje de programación un "tanto peculiar" y lo hemos utilizado para </a:t>
            </a:r>
            <a:r>
              <a:rPr lang="es-ES" sz="2400" b="1" dirty="0">
                <a:solidFill>
                  <a:schemeClr val="accent4"/>
                </a:solidFill>
              </a:rPr>
              <a:t>dinamizar y añadir funcionalidad a nuestros documentos web. </a:t>
            </a:r>
            <a:r>
              <a:rPr lang="es-ES" sz="2400" dirty="0"/>
              <a:t> </a:t>
            </a:r>
          </a:p>
          <a:p>
            <a:pPr lvl="0" algn="just"/>
            <a:r>
              <a:rPr lang="es-ES" sz="2400" dirty="0"/>
              <a:t>Hemos presentado las</a:t>
            </a:r>
            <a:r>
              <a:rPr lang="es-ES" sz="2400" b="1" dirty="0">
                <a:solidFill>
                  <a:schemeClr val="accent2"/>
                </a:solidFill>
              </a:rPr>
              <a:t> bases de la programación en entorno de </a:t>
            </a:r>
            <a:r>
              <a:rPr lang="es-ES" sz="2400" b="1" dirty="0" err="1">
                <a:solidFill>
                  <a:schemeClr val="accent2"/>
                </a:solidFill>
              </a:rPr>
              <a:t>front-end</a:t>
            </a:r>
            <a:r>
              <a:rPr lang="es-ES" sz="2400" dirty="0"/>
              <a:t>, pero hay muchas cosas que se han quedado en el tintero (</a:t>
            </a:r>
            <a:r>
              <a:rPr lang="es-ES" sz="2400" dirty="0" err="1"/>
              <a:t>arrow</a:t>
            </a:r>
            <a:r>
              <a:rPr lang="es-ES" sz="2400" dirty="0"/>
              <a:t> </a:t>
            </a:r>
            <a:r>
              <a:rPr lang="es-ES" sz="2400" dirty="0" err="1"/>
              <a:t>functions</a:t>
            </a:r>
            <a:r>
              <a:rPr lang="es-ES" sz="2400" dirty="0"/>
              <a:t>, </a:t>
            </a:r>
            <a:r>
              <a:rPr lang="es-ES" sz="2400" dirty="0" err="1"/>
              <a:t>event</a:t>
            </a:r>
            <a:r>
              <a:rPr lang="es-ES" sz="2400" dirty="0"/>
              <a:t> capture/</a:t>
            </a:r>
            <a:r>
              <a:rPr lang="es-ES" sz="2400" dirty="0" err="1"/>
              <a:t>bubbling</a:t>
            </a:r>
            <a:r>
              <a:rPr lang="es-ES" sz="2400" dirty="0"/>
              <a:t>, </a:t>
            </a:r>
            <a:r>
              <a:rPr lang="es-ES" sz="2400" dirty="0" err="1"/>
              <a:t>destructuring</a:t>
            </a:r>
            <a:r>
              <a:rPr lang="es-ES" sz="2400" dirty="0"/>
              <a:t>, JSON, </a:t>
            </a:r>
            <a:r>
              <a:rPr lang="es-ES" sz="2400" dirty="0" err="1"/>
              <a:t>async</a:t>
            </a:r>
            <a:r>
              <a:rPr lang="es-ES" sz="2400" dirty="0"/>
              <a:t> </a:t>
            </a:r>
            <a:r>
              <a:rPr lang="es-ES" sz="2400" dirty="0" err="1"/>
              <a:t>functions</a:t>
            </a:r>
            <a:r>
              <a:rPr lang="es-ES" sz="2400" dirty="0"/>
              <a:t>, modules…)</a:t>
            </a:r>
          </a:p>
          <a:p>
            <a:pPr lvl="0" algn="just"/>
            <a:r>
              <a:rPr lang="es-ES" sz="2400" dirty="0"/>
              <a:t>Para saber más:</a:t>
            </a:r>
          </a:p>
          <a:p>
            <a:pPr lvl="1" algn="just"/>
            <a:r>
              <a:rPr lang="es-ES" sz="2100" dirty="0" err="1"/>
              <a:t>Javascript</a:t>
            </a:r>
            <a:r>
              <a:rPr lang="es-ES" sz="2100" dirty="0"/>
              <a:t> Moderno: </a:t>
            </a:r>
            <a:r>
              <a:rPr lang="es-ES" sz="2100" dirty="0">
                <a:hlinkClick r:id="rId3"/>
              </a:rPr>
              <a:t>https://es.javascript.info/</a:t>
            </a:r>
            <a:endParaRPr lang="es-ES" sz="2100" dirty="0"/>
          </a:p>
          <a:p>
            <a:pPr lvl="1" algn="just"/>
            <a:r>
              <a:rPr lang="es-ES" sz="2100" dirty="0"/>
              <a:t>W3Schools: </a:t>
            </a:r>
            <a:r>
              <a:rPr lang="es-ES" sz="2100" dirty="0">
                <a:hlinkClick r:id="rId4"/>
              </a:rPr>
              <a:t>https://www.w3schools.com/js/default.asp</a:t>
            </a:r>
            <a:endParaRPr lang="es-ES" sz="2100" dirty="0"/>
          </a:p>
          <a:p>
            <a:pPr lvl="1" algn="just"/>
            <a:r>
              <a:rPr lang="es-ES" sz="2100" dirty="0" err="1"/>
              <a:t>Uniwebsidad</a:t>
            </a:r>
            <a:r>
              <a:rPr lang="es-ES" sz="2100" dirty="0"/>
              <a:t>: </a:t>
            </a:r>
            <a:r>
              <a:rPr lang="es-ES" sz="2100" dirty="0">
                <a:hlinkClick r:id="rId5"/>
              </a:rPr>
              <a:t>https://uniwebsidad.com/libros/javascript</a:t>
            </a:r>
            <a:endParaRPr lang="es-ES" sz="2100" dirty="0"/>
          </a:p>
          <a:p>
            <a:pPr lvl="1" algn="just"/>
            <a:endParaRPr lang="es-ES" sz="2180" dirty="0"/>
          </a:p>
          <a:p>
            <a:pPr lvl="2" algn="just"/>
            <a:endParaRPr lang="es-ES" sz="1959" dirty="0"/>
          </a:p>
          <a:p>
            <a:pPr lvl="1"/>
            <a:endParaRPr lang="es-ES" sz="2180" dirty="0"/>
          </a:p>
          <a:p>
            <a:pPr lvl="0"/>
            <a:endParaRPr lang="es-ES" dirty="0"/>
          </a:p>
          <a:p>
            <a:pPr lvl="0"/>
            <a:endParaRPr lang="es-ES" dirty="0"/>
          </a:p>
        </p:txBody>
      </p:sp>
      <p:pic>
        <p:nvPicPr>
          <p:cNvPr id="1026" name="Picture 2" descr="GUÍA PARA COLABORADORES DE LA REVISTA DE DIVULGACIÓN CIENTÍFICA SABER MÁS">
            <a:extLst>
              <a:ext uri="{FF2B5EF4-FFF2-40B4-BE49-F238E27FC236}">
                <a16:creationId xmlns:a16="http://schemas.microsoft.com/office/drawing/2014/main" id="{76BDCF06-1B0C-468D-975C-E9FC76386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6918" y="6065372"/>
            <a:ext cx="2349090" cy="861122"/>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 name="Picture 4" descr="SCRATCHtheSurface Webzine::.">
            <a:extLst>
              <a:ext uri="{FF2B5EF4-FFF2-40B4-BE49-F238E27FC236}">
                <a16:creationId xmlns:a16="http://schemas.microsoft.com/office/drawing/2014/main" id="{A4C12975-8537-1B36-BDE8-F5FA63CD65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359668" y="3686943"/>
            <a:ext cx="5184036" cy="1566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21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9</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r>
              <a:rPr lang="es-ES" dirty="0"/>
              <a:t>2 – Versiones ECMAScript</a:t>
            </a:r>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26088" y="1818377"/>
            <a:ext cx="10334118" cy="5741297"/>
          </a:xfrm>
        </p:spPr>
        <p:txBody>
          <a:bodyPr>
            <a:normAutofit fontScale="92500"/>
          </a:bodyPr>
          <a:lstStyle/>
          <a:p>
            <a:pPr marL="457200" indent="-457200" algn="just">
              <a:buFont typeface="+mj-lt"/>
              <a:buAutoNum type="arabicPeriod" startAt="4"/>
            </a:pPr>
            <a:r>
              <a:rPr lang="es-ES" sz="2800" b="1" dirty="0"/>
              <a:t>ECMAScript 4 (ES4)</a:t>
            </a:r>
            <a:r>
              <a:rPr lang="es-ES" sz="2800" dirty="0"/>
              <a:t>: aunque se trabajó en esta versión, nunca fue lanzada oficialmente debido a desacuerdos en la comunidad. Las propuestas de ES4 fueron consideradas demasiado radicales y se decidió realizar cambios incrementales en futuras versiones.</a:t>
            </a:r>
          </a:p>
          <a:p>
            <a:pPr marL="457200" indent="-457200" algn="just">
              <a:buFont typeface="+mj-lt"/>
              <a:buAutoNum type="arabicPeriod" startAt="4"/>
            </a:pPr>
            <a:r>
              <a:rPr lang="es-ES" sz="2800" b="1" dirty="0"/>
              <a:t>ECMAScript 5 (ES5)</a:t>
            </a:r>
            <a:r>
              <a:rPr lang="es-ES" sz="2800" dirty="0"/>
              <a:t>: publicada en 2009, ES5 fue una versión importante para estandarizar las características existentes de JavaScript. Introdujo mejoras como el soporte para </a:t>
            </a:r>
            <a:r>
              <a:rPr lang="es-ES" sz="2800" dirty="0" err="1"/>
              <a:t>getters</a:t>
            </a:r>
            <a:r>
              <a:rPr lang="es-ES" sz="2800" dirty="0"/>
              <a:t> y </a:t>
            </a:r>
            <a:r>
              <a:rPr lang="es-ES" sz="2800" dirty="0" err="1"/>
              <a:t>setters</a:t>
            </a:r>
            <a:r>
              <a:rPr lang="es-ES" sz="2800" dirty="0"/>
              <a:t>, manejo estricto ("</a:t>
            </a:r>
            <a:r>
              <a:rPr lang="es-ES" sz="2800" dirty="0" err="1"/>
              <a:t>strict</a:t>
            </a:r>
            <a:r>
              <a:rPr lang="es-ES" sz="2800" dirty="0"/>
              <a:t> </a:t>
            </a:r>
            <a:r>
              <a:rPr lang="es-ES" sz="2800" dirty="0" err="1"/>
              <a:t>mode</a:t>
            </a:r>
            <a:r>
              <a:rPr lang="es-ES" sz="2800" dirty="0"/>
              <a:t>") y más.</a:t>
            </a:r>
          </a:p>
          <a:p>
            <a:pPr marL="457200" indent="-457200" algn="just">
              <a:buFont typeface="+mj-lt"/>
              <a:buAutoNum type="arabicPeriod" startAt="4"/>
            </a:pPr>
            <a:r>
              <a:rPr lang="es-ES" sz="2800" b="1" dirty="0"/>
              <a:t>ECMAScript 6 (ES6) / ECMAScript 2015</a:t>
            </a:r>
            <a:r>
              <a:rPr lang="es-ES" sz="2800" dirty="0"/>
              <a:t>: Lanzada en 2015, ES6 fue una actualización significativa que trajo muchas características nuevas. Introdujo conceptos como clases, módulos, </a:t>
            </a:r>
            <a:r>
              <a:rPr lang="es-ES" sz="2800" dirty="0" err="1"/>
              <a:t>arrow</a:t>
            </a:r>
            <a:r>
              <a:rPr lang="es-ES" sz="2800" dirty="0"/>
              <a:t> </a:t>
            </a:r>
            <a:r>
              <a:rPr lang="es-ES" sz="2800" dirty="0" err="1"/>
              <a:t>functions</a:t>
            </a:r>
            <a:r>
              <a:rPr lang="es-ES" sz="2800" dirty="0"/>
              <a:t>, </a:t>
            </a:r>
            <a:r>
              <a:rPr lang="es-ES" sz="2800" dirty="0" err="1"/>
              <a:t>destructuring</a:t>
            </a:r>
            <a:r>
              <a:rPr lang="es-ES" sz="2800" dirty="0"/>
              <a:t>, promesas, entre otros. Esta es la versión que vamos a estudiar en este curso.</a:t>
            </a:r>
          </a:p>
        </p:txBody>
      </p:sp>
      <p:pic>
        <p:nvPicPr>
          <p:cNvPr id="4100" name="Picture 4" descr="El operador de propagación spread de JavaScript ES6 - Blog de arsys.es">
            <a:extLst>
              <a:ext uri="{FF2B5EF4-FFF2-40B4-BE49-F238E27FC236}">
                <a16:creationId xmlns:a16="http://schemas.microsoft.com/office/drawing/2014/main" id="{10747EB3-1B2C-421F-8A79-63C374809B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92" b="17832"/>
          <a:stretch/>
        </p:blipFill>
        <p:spPr bwMode="auto">
          <a:xfrm rot="5400000">
            <a:off x="8950842" y="3352738"/>
            <a:ext cx="6492374" cy="1504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136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B6B2F8BA-27C3-439E-99BB-9A6CCF2D4032}"/>
              </a:ext>
            </a:extLst>
          </p:cNvPr>
          <p:cNvSpPr>
            <a:spLocks noGrp="1"/>
          </p:cNvSpPr>
          <p:nvPr>
            <p:ph type="sldNum" sz="quarter" idx="12"/>
          </p:nvPr>
        </p:nvSpPr>
        <p:spPr/>
        <p:txBody>
          <a:bodyPr/>
          <a:lstStyle/>
          <a:p>
            <a:pPr lvl="0"/>
            <a:fld id="{FC2AEE2B-0E17-4007-BE09-ECDE1F1FB5D0}" type="slidenum">
              <a:rPr/>
              <a:t>90</a:t>
            </a:fld>
            <a:endParaRPr lang="es-ES"/>
          </a:p>
        </p:txBody>
      </p:sp>
      <p:sp>
        <p:nvSpPr>
          <p:cNvPr id="2" name="Título 1">
            <a:extLst>
              <a:ext uri="{FF2B5EF4-FFF2-40B4-BE49-F238E27FC236}">
                <a16:creationId xmlns:a16="http://schemas.microsoft.com/office/drawing/2014/main" id="{78A79C90-B8C0-420B-B2BA-56AA3D0A7721}"/>
              </a:ext>
            </a:extLst>
          </p:cNvPr>
          <p:cNvSpPr txBox="1">
            <a:spLocks noGrp="1"/>
          </p:cNvSpPr>
          <p:nvPr>
            <p:ph type="title" idx="4294967295"/>
          </p:nvPr>
        </p:nvSpPr>
        <p:spPr>
          <a:xfrm>
            <a:off x="-1" y="360362"/>
            <a:ext cx="11865685" cy="1130915"/>
          </a:xfrm>
        </p:spPr>
        <p:txBody>
          <a:bodyPr>
            <a:normAutofit fontScale="90000"/>
          </a:bodyPr>
          <a:lstStyle/>
          <a:p>
            <a:pPr lvl="0"/>
            <a:r>
              <a:rPr lang="es-ES" dirty="0"/>
              <a:t>UD 4 – MANIPULACIÓN DE DOCUMENTOS WEB CON JS</a:t>
            </a:r>
            <a:br>
              <a:rPr lang="es-ES" dirty="0"/>
            </a:br>
            <a:endParaRPr lang="es-ES" dirty="0"/>
          </a:p>
        </p:txBody>
      </p:sp>
      <p:sp>
        <p:nvSpPr>
          <p:cNvPr id="3" name="Marcador de texto 2">
            <a:extLst>
              <a:ext uri="{FF2B5EF4-FFF2-40B4-BE49-F238E27FC236}">
                <a16:creationId xmlns:a16="http://schemas.microsoft.com/office/drawing/2014/main" id="{E5262BA3-3E78-4330-9339-DFFBF0CCE5B6}"/>
              </a:ext>
            </a:extLst>
          </p:cNvPr>
          <p:cNvSpPr txBox="1">
            <a:spLocks noGrp="1"/>
          </p:cNvSpPr>
          <p:nvPr>
            <p:ph type="body" idx="4294967295"/>
          </p:nvPr>
        </p:nvSpPr>
        <p:spPr>
          <a:xfrm>
            <a:off x="279700" y="1818378"/>
            <a:ext cx="10069156" cy="5507580"/>
          </a:xfrm>
        </p:spPr>
        <p:txBody>
          <a:bodyPr>
            <a:normAutofit/>
          </a:bodyPr>
          <a:lstStyle/>
          <a:p>
            <a:pPr lvl="1"/>
            <a:endParaRPr lang="es-ES" sz="2180" dirty="0"/>
          </a:p>
          <a:p>
            <a:pPr lvl="0"/>
            <a:endParaRPr lang="es-ES" dirty="0"/>
          </a:p>
          <a:p>
            <a:pPr lvl="0"/>
            <a:endParaRPr lang="es-ES" dirty="0"/>
          </a:p>
        </p:txBody>
      </p:sp>
      <p:pic>
        <p:nvPicPr>
          <p:cNvPr id="4" name="Picture 2" descr="Among us The End">
            <a:extLst>
              <a:ext uri="{FF2B5EF4-FFF2-40B4-BE49-F238E27FC236}">
                <a16:creationId xmlns:a16="http://schemas.microsoft.com/office/drawing/2014/main" id="{A3650228-870A-461C-B463-5007447D4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842" y="1818378"/>
            <a:ext cx="9002296" cy="50637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66493475"/>
      </p:ext>
    </p:extLst>
  </p:cSld>
  <p:clrMapOvr>
    <a:masterClrMapping/>
  </p:clrMapOvr>
</p:sld>
</file>

<file path=ppt/theme/theme1.xml><?xml version="1.0" encoding="utf-8"?>
<a:theme xmlns:a="http://schemas.openxmlformats.org/drawingml/2006/main" name="1_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4549</TotalTime>
  <Words>9341</Words>
  <Application>Microsoft Office PowerPoint</Application>
  <PresentationFormat>Personalizado</PresentationFormat>
  <Paragraphs>942</Paragraphs>
  <Slides>90</Slides>
  <Notes>90</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90</vt:i4>
      </vt:variant>
    </vt:vector>
  </HeadingPairs>
  <TitlesOfParts>
    <vt:vector size="105" baseType="lpstr">
      <vt:lpstr>Agency FB</vt:lpstr>
      <vt:lpstr>Arial</vt:lpstr>
      <vt:lpstr>Calibri</vt:lpstr>
      <vt:lpstr>Carlito</vt:lpstr>
      <vt:lpstr>Comic Sans MS</vt:lpstr>
      <vt:lpstr>Consolas</vt:lpstr>
      <vt:lpstr>Courier New</vt:lpstr>
      <vt:lpstr>Showcard Gothic</vt:lpstr>
      <vt:lpstr>Source Sans Pro</vt:lpstr>
      <vt:lpstr>Source Sans Pro Black</vt:lpstr>
      <vt:lpstr>Symbol</vt:lpstr>
      <vt:lpstr>Trebuchet MS</vt:lpstr>
      <vt:lpstr>Wingdings 3</vt:lpstr>
      <vt:lpstr>1_Faceta</vt:lpstr>
      <vt:lpstr>Faceta</vt:lpstr>
      <vt:lpstr>UD 6 – MANIPULACIÓN DE DOCUMENTOS WEB CON JavaScript</vt:lpstr>
      <vt:lpstr>UD 4 – MANIPULACIÓN DE DOCUMENTOS WEB CON JS Índice de Contenidos</vt:lpstr>
      <vt:lpstr>UD 4 – MANIPULACIÓN DE DOCUMENTOS WEB CON JS 1 – Introducción</vt:lpstr>
      <vt:lpstr>UD 4 – MANIPULACIÓN DE DOCUMENTOS WEB CON JS 1 – Introducción</vt:lpstr>
      <vt:lpstr>UD 4 – MANIPULACIÓN DE DOCUMENTOS WEB CON JS 1 – Introducción</vt:lpstr>
      <vt:lpstr>UD 4 – MANIPULACIÓN DE DOCUMENTOS WEB CON JS 1 – Introducción</vt:lpstr>
      <vt:lpstr>UD 4 – MANIPULACIÓN DE DOCUMENTOS WEB CON JS 2 – Versiones ECMAScript</vt:lpstr>
      <vt:lpstr>UD 4 – MANIPULACIÓN DE DOCUMENTOS WEB CON JS 2 – Versiones ECMAScript</vt:lpstr>
      <vt:lpstr>UD 4 – MANIPULACIÓN DE DOCUMENTOS WEB CON JS 2 – Versiones ECMAScript</vt:lpstr>
      <vt:lpstr>UD 4 – MANIPULACIÓN DE DOCUMENTOS WEB CON JS 3 – De Java a JavaScript</vt:lpstr>
      <vt:lpstr>UD 4 – MANIPULACIÓN DE DOCUMENTOS WEB CON JS 3 – De Java a JavaScript</vt:lpstr>
      <vt:lpstr>UD 4 – MANIPULACIÓN DE DOCUMENTOS WEB CON JS 3 – De Java a JavaScript</vt:lpstr>
      <vt:lpstr>UD 4 – MANIPULACIÓN DE DOCUMENTOS WEB CON JS 3 – De Java a JavaScript</vt:lpstr>
      <vt:lpstr>UD 4 – MANIPULACIÓN DE DOCUMENTOS WEB CON JS 3 – De Java a JavaScript</vt:lpstr>
      <vt:lpstr>UD 4 – MANIPULACIÓN DE DOCUMENTOS WEB CON JS 4 – Entornos de desarrollo y primer script</vt:lpstr>
      <vt:lpstr>UD 4 – MANIPULACIÓN DE DOCUMENTOS WEB CON JS 4 – Entornos de desarrollo y primer script</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5 – Elementos básicos del lenguaje</vt:lpstr>
      <vt:lpstr>UD 4 – MANIPULACIÓN DE DOCUMENTOS WEB CON JS 6 – El navegador como entorno de ejecución</vt:lpstr>
      <vt:lpstr>UD 4 – MANIPULACIÓN DE DOCUMENTOS WEB CON JS 6 – El navegador como entorno de ejecución</vt:lpstr>
      <vt:lpstr>UD 4 – MANIPULACIÓN DE DOCUMENTOS WEB CON JS 6 – El navegador como entorno de ejecución</vt:lpstr>
      <vt:lpstr>UD 4 – MANIPULACIÓN DE DOCUMENTOS WEB CON JS 7 – Integrando JS con HTML</vt:lpstr>
      <vt:lpstr>UD 4 – MANIPULACIÓN DE DOCUMENTOS WEB CON JS 7 – Integrando JS con HTML</vt:lpstr>
      <vt:lpstr>UD 4 – MANIPULACIÓN DE DOCUMENTOS WEB CON JS 7 – Integrando JS con HTML</vt:lpstr>
      <vt:lpstr>UD 4 – MANIPULACIÓN DE DOCUMENTOS WEB CON JS 7 – Integrando JS con HTML</vt:lpstr>
      <vt:lpstr>UD 4 – MANIPULACIÓN DE DOCUMENTOS WEB CON JS 7 – Integrando JS con HTML</vt:lpstr>
      <vt:lpstr>UD 4 – MANIPULACIÓN DE DOCUMENTOS WEB CON JS 8 - Selección de elementos del DOM con JS</vt:lpstr>
      <vt:lpstr>UD 4 – MANIPULACIÓN DE DOCUMENTOS WEB CON JS 8 - Selección de elementos del DOM con JS</vt:lpstr>
      <vt:lpstr>UD 4 – MANIPULACIÓN DE DOCUMENTOS WEB CON JS 8 - Selección de elementos del DOM con JS</vt:lpstr>
      <vt:lpstr>UD 4 – MANIPULACIÓN DE DOCUMENTOS WEB CON JS 8 - Selección de elementos del DOM con JS</vt:lpstr>
      <vt:lpstr>UD 4 – MANIPULACIÓN DE DOCUMENTOS WEB CON JS 8 - Selección de elementos del DOM con JS</vt:lpstr>
      <vt:lpstr>UD 4 – MANIPULACIÓN DE DOCUMENTOS WEB CON JS 8 - Selección de elementos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9 – Manipulación de los nodos del DOM con JS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10 – Eventos</vt:lpstr>
      <vt:lpstr>UD 4 – MANIPULACIÓN DE DOCUMENTOS WEB CON JS 11 – Vanilla JS vs Frameworks/Librerías</vt:lpstr>
      <vt:lpstr>UD 4 – MANIPULACIÓN DE DOCUMENTOS WEB CON JS Cierre de la unidad</vt:lpstr>
      <vt:lpstr>UD 4 – MANIPULACIÓN DE DOCUMENTOS WEB CON JS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UD2 – LENGUAJES DE MARCAS DE LA WEB. HTML Y XHTML</dc:title>
  <dc:creator>Enrique Royo</dc:creator>
  <cp:lastModifiedBy>javier lopez</cp:lastModifiedBy>
  <cp:revision>491</cp:revision>
  <dcterms:created xsi:type="dcterms:W3CDTF">2020-09-27T15:48:15Z</dcterms:created>
  <dcterms:modified xsi:type="dcterms:W3CDTF">2025-04-25T12:08:15Z</dcterms:modified>
</cp:coreProperties>
</file>